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handoutMasterIdLst>
    <p:handoutMasterId r:id="rId15"/>
  </p:handoutMasterIdLst>
  <p:sldIdLst>
    <p:sldId id="256" r:id="rId2"/>
    <p:sldId id="317" r:id="rId3"/>
    <p:sldId id="375" r:id="rId4"/>
    <p:sldId id="374" r:id="rId5"/>
    <p:sldId id="376" r:id="rId6"/>
    <p:sldId id="378" r:id="rId7"/>
    <p:sldId id="379" r:id="rId8"/>
    <p:sldId id="380" r:id="rId9"/>
    <p:sldId id="385" r:id="rId10"/>
    <p:sldId id="382" r:id="rId11"/>
    <p:sldId id="292" r:id="rId12"/>
    <p:sldId id="275" r:id="rId1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njeev" initials="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96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882" autoAdjust="0"/>
    <p:restoredTop sz="96441" autoAdjust="0"/>
  </p:normalViewPr>
  <p:slideViewPr>
    <p:cSldViewPr>
      <p:cViewPr varScale="1">
        <p:scale>
          <a:sx n="86" d="100"/>
          <a:sy n="86" d="100"/>
        </p:scale>
        <p:origin x="1128" y="84"/>
      </p:cViewPr>
      <p:guideLst>
        <p:guide orient="horz" pos="2160"/>
        <p:guide pos="2880"/>
      </p:guideLst>
    </p:cSldViewPr>
  </p:slideViewPr>
  <p:outlineViewPr>
    <p:cViewPr>
      <p:scale>
        <a:sx n="33" d="100"/>
        <a:sy n="33" d="100"/>
      </p:scale>
      <p:origin x="18" y="192"/>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82723122-CCDE-4D7D-8CFF-347D0EDAFD28}" type="datetimeFigureOut">
              <a:rPr lang="en-US" smtClean="0"/>
              <a:pPr/>
              <a:t>3/4/2015</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A921DC2D-FB10-41F6-847A-42C208253CCE}" type="slidenum">
              <a:rPr lang="en-US" smtClean="0"/>
              <a:pPr/>
              <a:t>‹#›</a:t>
            </a:fld>
            <a:endParaRPr lang="en-US" dirty="0"/>
          </a:p>
        </p:txBody>
      </p:sp>
    </p:spTree>
    <p:extLst>
      <p:ext uri="{BB962C8B-B14F-4D97-AF65-F5344CB8AC3E}">
        <p14:creationId xmlns:p14="http://schemas.microsoft.com/office/powerpoint/2010/main" val="217270509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49ED11AB-3A0C-4C58-BE51-E05CF324109A}" type="datetimeFigureOut">
              <a:rPr lang="en-US" smtClean="0"/>
              <a:pPr/>
              <a:t>3/4/2015</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E7F64E7C-F865-4B64-8BC2-5AAC09AA16D4}" type="slidenum">
              <a:rPr lang="en-US" smtClean="0"/>
              <a:pPr/>
              <a:t>‹#›</a:t>
            </a:fld>
            <a:endParaRPr lang="en-US" dirty="0"/>
          </a:p>
        </p:txBody>
      </p:sp>
    </p:spTree>
    <p:extLst>
      <p:ext uri="{BB962C8B-B14F-4D97-AF65-F5344CB8AC3E}">
        <p14:creationId xmlns:p14="http://schemas.microsoft.com/office/powerpoint/2010/main" val="1531752639"/>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F64E7C-F865-4B64-8BC2-5AAC09AA16D4}" type="slidenum">
              <a:rPr lang="en-US" smtClean="0"/>
              <a:pPr/>
              <a:t>1</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0726892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F64E7C-F865-4B64-8BC2-5AAC09AA16D4}" type="slidenum">
              <a:rPr lang="en-US" smtClean="0"/>
              <a:pPr/>
              <a:t>10</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7992818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F64E7C-F865-4B64-8BC2-5AAC09AA16D4}" type="slidenum">
              <a:rPr lang="en-US" smtClean="0"/>
              <a:pPr/>
              <a:t>11</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0726892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F64E7C-F865-4B64-8BC2-5AAC09AA16D4}" type="slidenum">
              <a:rPr lang="en-US" smtClean="0"/>
              <a:pPr/>
              <a:t>12</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0726892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F64E7C-F865-4B64-8BC2-5AAC09AA16D4}" type="slidenum">
              <a:rPr lang="en-US" smtClean="0"/>
              <a:pPr/>
              <a:t>2</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072689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F64E7C-F865-4B64-8BC2-5AAC09AA16D4}" type="slidenum">
              <a:rPr lang="en-US" smtClean="0"/>
              <a:pPr/>
              <a:t>3</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4452916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F64E7C-F865-4B64-8BC2-5AAC09AA16D4}" type="slidenum">
              <a:rPr lang="en-US" smtClean="0"/>
              <a:pPr/>
              <a:t>4</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546294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F64E7C-F865-4B64-8BC2-5AAC09AA16D4}" type="slidenum">
              <a:rPr lang="en-US" smtClean="0"/>
              <a:pPr/>
              <a:t>5</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0071637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F64E7C-F865-4B64-8BC2-5AAC09AA16D4}" type="slidenum">
              <a:rPr lang="en-US" smtClean="0"/>
              <a:pPr/>
              <a:t>6</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430000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F64E7C-F865-4B64-8BC2-5AAC09AA16D4}" type="slidenum">
              <a:rPr lang="en-US" smtClean="0"/>
              <a:pPr/>
              <a:t>7</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3815420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F64E7C-F865-4B64-8BC2-5AAC09AA16D4}" type="slidenum">
              <a:rPr lang="en-US" smtClean="0"/>
              <a:pPr/>
              <a:t>8</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7558287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F64E7C-F865-4B64-8BC2-5AAC09AA16D4}" type="slidenum">
              <a:rPr lang="en-US" smtClean="0"/>
              <a:pPr/>
              <a:t>9</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336627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3/4/2015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3/4/2015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3/4/2015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3/4/2015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3/4/2015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3/4/2015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3/4/2015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3/4/2015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3/4/2015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3/4/2015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3/4/2015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3/4/2015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4.png"/><Relationship Id="rId5" Type="http://schemas.openxmlformats.org/officeDocument/2006/relationships/oleObject" Target="../embeddings/oleObject1.bin"/><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3.xml"/><Relationship Id="rId7" Type="http://schemas.openxmlformats.org/officeDocument/2006/relationships/image" Target="../media/image9.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4.xml"/><Relationship Id="rId5" Type="http://schemas.openxmlformats.org/officeDocument/2006/relationships/slideLayout" Target="../slideLayouts/slideLayout1.xml"/><Relationship Id="rId10" Type="http://schemas.openxmlformats.org/officeDocument/2006/relationships/image" Target="../media/image12.jpeg"/><Relationship Id="rId4" Type="http://schemas.openxmlformats.org/officeDocument/2006/relationships/tags" Target="../tags/tag4.xml"/><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10"/>
          <p:cNvSpPr>
            <a:spLocks noGrp="1"/>
          </p:cNvSpPr>
          <p:nvPr>
            <p:ph type="ftr" sz="quarter" idx="11"/>
          </p:nvPr>
        </p:nvSpPr>
        <p:spPr>
          <a:xfrm>
            <a:off x="-914400" y="6264275"/>
            <a:ext cx="4648200" cy="365125"/>
          </a:xfrm>
        </p:spPr>
        <p:txBody>
          <a:bodyPr/>
          <a:lstStyle/>
          <a:p>
            <a:r>
              <a:rPr lang="en-US" dirty="0" smtClean="0"/>
              <a:t>Allied India I   Confidential Information </a:t>
            </a:r>
            <a:endParaRPr lang="en-US" dirty="0"/>
          </a:p>
        </p:txBody>
      </p:sp>
      <p:sp>
        <p:nvSpPr>
          <p:cNvPr id="12" name="Slide Number Placeholder 11"/>
          <p:cNvSpPr>
            <a:spLocks noGrp="1"/>
          </p:cNvSpPr>
          <p:nvPr>
            <p:ph type="sldNum" sz="quarter" idx="12"/>
          </p:nvPr>
        </p:nvSpPr>
        <p:spPr/>
        <p:txBody>
          <a:bodyPr/>
          <a:lstStyle/>
          <a:p>
            <a:fld id="{B6F15528-21DE-4FAA-801E-634DDDAF4B2B}" type="slidenum">
              <a:rPr lang="en-US" smtClean="0"/>
              <a:pPr/>
              <a:t>1</a:t>
            </a:fld>
            <a:endParaRPr lang="en-US" dirty="0"/>
          </a:p>
        </p:txBody>
      </p:sp>
      <p:cxnSp>
        <p:nvCxnSpPr>
          <p:cNvPr id="18" name="Straight Connector 17"/>
          <p:cNvCxnSpPr/>
          <p:nvPr/>
        </p:nvCxnSpPr>
        <p:spPr>
          <a:xfrm>
            <a:off x="182880" y="762000"/>
            <a:ext cx="880872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82880" y="6248400"/>
            <a:ext cx="880872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0" name="Rectangle 2"/>
          <p:cNvSpPr txBox="1">
            <a:spLocks noChangeArrowheads="1"/>
          </p:cNvSpPr>
          <p:nvPr/>
        </p:nvSpPr>
        <p:spPr>
          <a:xfrm>
            <a:off x="1447800" y="914400"/>
            <a:ext cx="7696200" cy="5943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nSpc>
                <a:spcPct val="90000"/>
              </a:lnSpc>
              <a:defRPr/>
            </a:pPr>
            <a:r>
              <a:rPr lang="en-US" sz="3600" b="1" dirty="0" smtClean="0">
                <a:solidFill>
                  <a:schemeClr val="tx2"/>
                </a:solidFill>
              </a:rPr>
              <a:t>Allied Moulded Enclosure Products. </a:t>
            </a:r>
          </a:p>
          <a:p>
            <a:pPr>
              <a:lnSpc>
                <a:spcPct val="90000"/>
              </a:lnSpc>
              <a:defRPr/>
            </a:pPr>
            <a:endParaRPr lang="en-US" sz="4000" b="1" i="1" dirty="0" smtClean="0">
              <a:solidFill>
                <a:schemeClr val="tx2"/>
              </a:solidFill>
            </a:endParaRPr>
          </a:p>
          <a:p>
            <a:pPr>
              <a:lnSpc>
                <a:spcPct val="90000"/>
              </a:lnSpc>
              <a:defRPr/>
            </a:pPr>
            <a:endParaRPr lang="en-US" sz="4800" b="1" i="1" dirty="0" smtClean="0">
              <a:solidFill>
                <a:schemeClr val="tx2"/>
              </a:solidFill>
            </a:endParaRPr>
          </a:p>
          <a:p>
            <a:pPr>
              <a:lnSpc>
                <a:spcPct val="90000"/>
              </a:lnSpc>
              <a:defRPr/>
            </a:pPr>
            <a:endParaRPr lang="en-US" sz="4800" b="1" i="1" dirty="0" smtClean="0">
              <a:solidFill>
                <a:schemeClr val="tx2"/>
              </a:solidFill>
            </a:endParaRPr>
          </a:p>
          <a:p>
            <a:pPr>
              <a:lnSpc>
                <a:spcPct val="90000"/>
              </a:lnSpc>
              <a:defRPr/>
            </a:pPr>
            <a:endParaRPr lang="en-US" sz="4800" b="1" i="1" dirty="0" smtClean="0">
              <a:solidFill>
                <a:schemeClr val="tx2"/>
              </a:solidFill>
            </a:endParaRPr>
          </a:p>
          <a:p>
            <a:pPr>
              <a:lnSpc>
                <a:spcPct val="90000"/>
              </a:lnSpc>
              <a:defRPr/>
            </a:pPr>
            <a:endParaRPr lang="en-US" sz="4000" b="1" i="1" dirty="0" smtClean="0">
              <a:solidFill>
                <a:schemeClr val="tx2"/>
              </a:solidFill>
            </a:endParaRPr>
          </a:p>
          <a:p>
            <a:pPr>
              <a:lnSpc>
                <a:spcPct val="90000"/>
              </a:lnSpc>
              <a:defRPr/>
            </a:pPr>
            <a:r>
              <a:rPr lang="en-US" sz="3600" b="1" dirty="0" smtClean="0">
                <a:solidFill>
                  <a:schemeClr val="tx2"/>
                </a:solidFill>
              </a:rPr>
              <a:t>Non-Metallic Enclosures</a:t>
            </a:r>
          </a:p>
          <a:p>
            <a:pPr>
              <a:lnSpc>
                <a:spcPct val="90000"/>
              </a:lnSpc>
              <a:defRPr/>
            </a:pPr>
            <a:endParaRPr lang="en-US" sz="1600" b="1" i="1" dirty="0" smtClean="0"/>
          </a:p>
        </p:txBody>
      </p:sp>
      <p:pic>
        <p:nvPicPr>
          <p:cNvPr id="1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 y="838201"/>
            <a:ext cx="1292650" cy="539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4536"/>
            <a:ext cx="1676400" cy="732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3" descr="Capability Cover Art 4-30-08"/>
          <p:cNvPicPr>
            <a:picLocks noChangeAspect="1" noChangeArrowheads="1"/>
          </p:cNvPicPr>
          <p:nvPr/>
        </p:nvPicPr>
        <p:blipFill>
          <a:blip r:embed="rId5">
            <a:extLst>
              <a:ext uri="{28A0092B-C50C-407E-A947-70E740481C1C}">
                <a14:useLocalDpi xmlns:a14="http://schemas.microsoft.com/office/drawing/2010/main" val="0"/>
              </a:ext>
            </a:extLst>
          </a:blip>
          <a:srcRect r="-562"/>
          <a:stretch>
            <a:fillRect/>
          </a:stretch>
        </p:blipFill>
        <p:spPr bwMode="auto">
          <a:xfrm>
            <a:off x="2566988" y="1600200"/>
            <a:ext cx="5253037"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23615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10"/>
          <p:cNvSpPr>
            <a:spLocks noGrp="1"/>
          </p:cNvSpPr>
          <p:nvPr>
            <p:ph type="ftr" sz="quarter" idx="11"/>
          </p:nvPr>
        </p:nvSpPr>
        <p:spPr>
          <a:xfrm>
            <a:off x="-914400" y="6356350"/>
            <a:ext cx="2895600" cy="365125"/>
          </a:xfrm>
        </p:spPr>
        <p:txBody>
          <a:bodyPr/>
          <a:lstStyle/>
          <a:p>
            <a:r>
              <a:rPr lang="en-US" dirty="0" smtClean="0">
                <a:solidFill>
                  <a:schemeClr val="accent1">
                    <a:lumMod val="75000"/>
                  </a:schemeClr>
                </a:solidFill>
              </a:rPr>
              <a:t>Allied India  </a:t>
            </a:r>
            <a:endParaRPr lang="en-US" dirty="0">
              <a:solidFill>
                <a:schemeClr val="accent1">
                  <a:lumMod val="75000"/>
                </a:schemeClr>
              </a:solidFill>
            </a:endParaRPr>
          </a:p>
        </p:txBody>
      </p:sp>
      <p:sp>
        <p:nvSpPr>
          <p:cNvPr id="12" name="Slide Number Placeholder 11"/>
          <p:cNvSpPr>
            <a:spLocks noGrp="1"/>
          </p:cNvSpPr>
          <p:nvPr>
            <p:ph type="sldNum" sz="quarter" idx="12"/>
          </p:nvPr>
        </p:nvSpPr>
        <p:spPr/>
        <p:txBody>
          <a:bodyPr/>
          <a:lstStyle/>
          <a:p>
            <a:fld id="{B6F15528-21DE-4FAA-801E-634DDDAF4B2B}" type="slidenum">
              <a:rPr lang="en-US" smtClean="0"/>
              <a:pPr/>
              <a:t>10</a:t>
            </a:fld>
            <a:endParaRPr lang="en-US" dirty="0"/>
          </a:p>
        </p:txBody>
      </p:sp>
      <p:cxnSp>
        <p:nvCxnSpPr>
          <p:cNvPr id="18" name="Straight Connector 17"/>
          <p:cNvCxnSpPr/>
          <p:nvPr/>
        </p:nvCxnSpPr>
        <p:spPr>
          <a:xfrm>
            <a:off x="182880" y="762000"/>
            <a:ext cx="880872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82880" y="6248400"/>
            <a:ext cx="880872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7" name="Rectangle 2"/>
          <p:cNvSpPr txBox="1">
            <a:spLocks/>
          </p:cNvSpPr>
          <p:nvPr/>
        </p:nvSpPr>
        <p:spPr>
          <a:xfrm>
            <a:off x="63500" y="76200"/>
            <a:ext cx="8775700" cy="7223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solidFill>
                  <a:srgbClr val="4F81BD">
                    <a:lumMod val="75000"/>
                  </a:srgbClr>
                </a:solidFill>
              </a:rPr>
              <a:t>CUSTOMIZATION-TO-BUILD TO PRINT</a:t>
            </a:r>
          </a:p>
        </p:txBody>
      </p:sp>
      <p:sp>
        <p:nvSpPr>
          <p:cNvPr id="8" name="Rectangle 2"/>
          <p:cNvSpPr txBox="1">
            <a:spLocks/>
          </p:cNvSpPr>
          <p:nvPr/>
        </p:nvSpPr>
        <p:spPr>
          <a:xfrm>
            <a:off x="1143000" y="6203950"/>
            <a:ext cx="7086600" cy="5778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4F81BD">
                    <a:lumMod val="75000"/>
                  </a:srgbClr>
                </a:solidFill>
              </a:rPr>
              <a:t>Listen, Listen, Listen…Our Customer Wins, Its why we Exist</a:t>
            </a:r>
          </a:p>
        </p:txBody>
      </p:sp>
      <p:pic>
        <p:nvPicPr>
          <p:cNvPr id="22" name="Picture 23" descr="SLKSCRN"/>
          <p:cNvPicPr>
            <a:picLocks noChangeAspect="1" noChangeArrowheads="1"/>
          </p:cNvPicPr>
          <p:nvPr/>
        </p:nvPicPr>
        <p:blipFill>
          <a:blip r:embed="rId3" cstate="print">
            <a:extLst>
              <a:ext uri="{28A0092B-C50C-407E-A947-70E740481C1C}">
                <a14:useLocalDpi xmlns:a14="http://schemas.microsoft.com/office/drawing/2010/main" val="0"/>
              </a:ext>
            </a:extLst>
          </a:blip>
          <a:srcRect l="5408" t="8974" r="8594" b="11539"/>
          <a:stretch>
            <a:fillRect/>
          </a:stretch>
        </p:blipFill>
        <p:spPr bwMode="auto">
          <a:xfrm>
            <a:off x="6887343" y="1180703"/>
            <a:ext cx="1465313"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4" descr="CLRGROUP"/>
          <p:cNvPicPr>
            <a:picLocks noChangeAspect="1" noChangeArrowheads="1"/>
          </p:cNvPicPr>
          <p:nvPr/>
        </p:nvPicPr>
        <p:blipFill>
          <a:blip r:embed="rId4" cstate="print">
            <a:extLst>
              <a:ext uri="{28A0092B-C50C-407E-A947-70E740481C1C}">
                <a14:useLocalDpi xmlns:a14="http://schemas.microsoft.com/office/drawing/2010/main" val="0"/>
              </a:ext>
            </a:extLst>
          </a:blip>
          <a:srcRect l="6897" t="8633" r="6897" b="11511"/>
          <a:stretch>
            <a:fillRect/>
          </a:stretch>
        </p:blipFill>
        <p:spPr bwMode="auto">
          <a:xfrm>
            <a:off x="433219" y="1167143"/>
            <a:ext cx="1546908" cy="1299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5" descr="BLUEMO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6339" y="1121181"/>
            <a:ext cx="2590800" cy="150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 descr="Half Window"/>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07690" y="3589211"/>
            <a:ext cx="147955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0" descr="Large hole cove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4704" y="3451142"/>
            <a:ext cx="1575423" cy="1988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8"/>
          <a:stretch>
            <a:fillRect/>
          </a:stretch>
        </p:blipFill>
        <p:spPr>
          <a:xfrm>
            <a:off x="5607139" y="3707500"/>
            <a:ext cx="3222642" cy="1922753"/>
          </a:xfrm>
          <a:prstGeom prst="rect">
            <a:avLst/>
          </a:prstGeom>
        </p:spPr>
      </p:pic>
    </p:spTree>
    <p:extLst>
      <p:ext uri="{BB962C8B-B14F-4D97-AF65-F5344CB8AC3E}">
        <p14:creationId xmlns:p14="http://schemas.microsoft.com/office/powerpoint/2010/main" val="12893197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10"/>
          <p:cNvSpPr>
            <a:spLocks noGrp="1"/>
          </p:cNvSpPr>
          <p:nvPr>
            <p:ph type="ftr" sz="quarter" idx="11"/>
          </p:nvPr>
        </p:nvSpPr>
        <p:spPr>
          <a:xfrm>
            <a:off x="-914400" y="6356350"/>
            <a:ext cx="2895600" cy="365125"/>
          </a:xfrm>
        </p:spPr>
        <p:txBody>
          <a:bodyPr/>
          <a:lstStyle/>
          <a:p>
            <a:r>
              <a:rPr lang="en-US" dirty="0" smtClean="0">
                <a:solidFill>
                  <a:schemeClr val="accent1">
                    <a:lumMod val="75000"/>
                  </a:schemeClr>
                </a:solidFill>
              </a:rPr>
              <a:t>Allied India  </a:t>
            </a:r>
            <a:endParaRPr lang="en-US" dirty="0">
              <a:solidFill>
                <a:schemeClr val="accent1">
                  <a:lumMod val="75000"/>
                </a:schemeClr>
              </a:solidFill>
            </a:endParaRPr>
          </a:p>
        </p:txBody>
      </p:sp>
      <p:sp>
        <p:nvSpPr>
          <p:cNvPr id="12" name="Slide Number Placeholder 11"/>
          <p:cNvSpPr>
            <a:spLocks noGrp="1"/>
          </p:cNvSpPr>
          <p:nvPr>
            <p:ph type="sldNum" sz="quarter" idx="12"/>
          </p:nvPr>
        </p:nvSpPr>
        <p:spPr/>
        <p:txBody>
          <a:bodyPr/>
          <a:lstStyle/>
          <a:p>
            <a:fld id="{B6F15528-21DE-4FAA-801E-634DDDAF4B2B}" type="slidenum">
              <a:rPr lang="en-US" smtClean="0"/>
              <a:pPr/>
              <a:t>11</a:t>
            </a:fld>
            <a:endParaRPr lang="en-US" dirty="0"/>
          </a:p>
        </p:txBody>
      </p:sp>
      <p:cxnSp>
        <p:nvCxnSpPr>
          <p:cNvPr id="18" name="Straight Connector 17"/>
          <p:cNvCxnSpPr/>
          <p:nvPr/>
        </p:nvCxnSpPr>
        <p:spPr>
          <a:xfrm>
            <a:off x="182880" y="762000"/>
            <a:ext cx="880872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82880" y="6248400"/>
            <a:ext cx="880872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533400" y="573379"/>
            <a:ext cx="8153400" cy="5078313"/>
          </a:xfrm>
          <a:prstGeom prst="rect">
            <a:avLst/>
          </a:prstGeom>
        </p:spPr>
        <p:txBody>
          <a:bodyPr wrap="square">
            <a:spAutoFit/>
          </a:bodyPr>
          <a:lstStyle/>
          <a:p>
            <a:endParaRPr lang="en-IN" sz="3200" b="1" dirty="0">
              <a:solidFill>
                <a:srgbClr val="295489"/>
              </a:solidFill>
            </a:endParaRPr>
          </a:p>
          <a:p>
            <a:r>
              <a:rPr lang="en-IN" sz="2800" b="1" dirty="0">
                <a:solidFill>
                  <a:srgbClr val="295489"/>
                </a:solidFill>
              </a:rPr>
              <a:t>“A customer is the most important visitor on our premises. He is not dependent on us. We are dependent on him. He is not an interruption in our work. He is the purpose of it. He is not an outsider in our business. He is part of it. We are not doing him a </a:t>
            </a:r>
            <a:r>
              <a:rPr lang="en-IN" sz="2800" b="1" dirty="0" err="1" smtClean="0">
                <a:solidFill>
                  <a:srgbClr val="295489"/>
                </a:solidFill>
              </a:rPr>
              <a:t>favor</a:t>
            </a:r>
            <a:r>
              <a:rPr lang="en-IN" sz="2800" b="1" dirty="0" smtClean="0">
                <a:solidFill>
                  <a:srgbClr val="295489"/>
                </a:solidFill>
              </a:rPr>
              <a:t> </a:t>
            </a:r>
            <a:r>
              <a:rPr lang="en-IN" sz="2800" b="1" dirty="0">
                <a:solidFill>
                  <a:srgbClr val="295489"/>
                </a:solidFill>
              </a:rPr>
              <a:t>by serving him. He is doing us a </a:t>
            </a:r>
            <a:r>
              <a:rPr lang="en-IN" sz="2800" b="1" dirty="0" err="1" smtClean="0">
                <a:solidFill>
                  <a:srgbClr val="295489"/>
                </a:solidFill>
              </a:rPr>
              <a:t>favor</a:t>
            </a:r>
            <a:r>
              <a:rPr lang="en-IN" sz="2800" b="1" dirty="0" smtClean="0">
                <a:solidFill>
                  <a:srgbClr val="295489"/>
                </a:solidFill>
              </a:rPr>
              <a:t> </a:t>
            </a:r>
            <a:r>
              <a:rPr lang="en-IN" sz="2800" b="1" dirty="0">
                <a:solidFill>
                  <a:srgbClr val="295489"/>
                </a:solidFill>
              </a:rPr>
              <a:t>by giving us an opportunity to do so.” </a:t>
            </a:r>
          </a:p>
          <a:p>
            <a:r>
              <a:rPr lang="en-IN" sz="3200" b="1" dirty="0">
                <a:solidFill>
                  <a:srgbClr val="295489"/>
                </a:solidFill>
              </a:rPr>
              <a:t> </a:t>
            </a:r>
            <a:r>
              <a:rPr lang="en-IN" sz="3200" b="1" dirty="0" smtClean="0">
                <a:solidFill>
                  <a:srgbClr val="295489"/>
                </a:solidFill>
              </a:rPr>
              <a:t>                                              - Mahatma Gandhi</a:t>
            </a:r>
            <a:endParaRPr lang="en-IN" sz="3200" b="1" dirty="0">
              <a:solidFill>
                <a:srgbClr val="295489"/>
              </a:solidFill>
            </a:endParaRPr>
          </a:p>
          <a:p>
            <a:endParaRPr lang="en-IN" sz="3200" b="1" dirty="0">
              <a:solidFill>
                <a:srgbClr val="295489"/>
              </a:solidFill>
            </a:endParaRPr>
          </a:p>
          <a:p>
            <a:endParaRPr lang="en-IN" sz="3200" b="1" dirty="0" smtClean="0">
              <a:solidFill>
                <a:srgbClr val="295489"/>
              </a:solidFill>
            </a:endParaRP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4536"/>
            <a:ext cx="1676400" cy="732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52122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10"/>
          <p:cNvSpPr>
            <a:spLocks noGrp="1"/>
          </p:cNvSpPr>
          <p:nvPr>
            <p:ph type="ftr" sz="quarter" idx="11"/>
          </p:nvPr>
        </p:nvSpPr>
        <p:spPr>
          <a:xfrm>
            <a:off x="-914400" y="6356350"/>
            <a:ext cx="2895600" cy="365125"/>
          </a:xfrm>
        </p:spPr>
        <p:txBody>
          <a:bodyPr/>
          <a:lstStyle/>
          <a:p>
            <a:r>
              <a:rPr lang="en-US" dirty="0" smtClean="0">
                <a:solidFill>
                  <a:schemeClr val="accent1">
                    <a:lumMod val="75000"/>
                  </a:schemeClr>
                </a:solidFill>
              </a:rPr>
              <a:t>Allied India  </a:t>
            </a:r>
            <a:endParaRPr lang="en-US" dirty="0">
              <a:solidFill>
                <a:schemeClr val="accent1">
                  <a:lumMod val="75000"/>
                </a:schemeClr>
              </a:solidFill>
            </a:endParaRPr>
          </a:p>
        </p:txBody>
      </p:sp>
      <p:sp>
        <p:nvSpPr>
          <p:cNvPr id="12" name="Slide Number Placeholder 11"/>
          <p:cNvSpPr>
            <a:spLocks noGrp="1"/>
          </p:cNvSpPr>
          <p:nvPr>
            <p:ph type="sldNum" sz="quarter" idx="12"/>
          </p:nvPr>
        </p:nvSpPr>
        <p:spPr/>
        <p:txBody>
          <a:bodyPr/>
          <a:lstStyle/>
          <a:p>
            <a:fld id="{B6F15528-21DE-4FAA-801E-634DDDAF4B2B}" type="slidenum">
              <a:rPr lang="en-US" smtClean="0"/>
              <a:pPr/>
              <a:t>12</a:t>
            </a:fld>
            <a:endParaRPr lang="en-US" dirty="0"/>
          </a:p>
        </p:txBody>
      </p:sp>
      <p:cxnSp>
        <p:nvCxnSpPr>
          <p:cNvPr id="18" name="Straight Connector 17"/>
          <p:cNvCxnSpPr/>
          <p:nvPr/>
        </p:nvCxnSpPr>
        <p:spPr>
          <a:xfrm>
            <a:off x="182880" y="762000"/>
            <a:ext cx="880872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82880" y="6248400"/>
            <a:ext cx="880872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8" name="Rectangle 2"/>
          <p:cNvSpPr txBox="1">
            <a:spLocks/>
          </p:cNvSpPr>
          <p:nvPr/>
        </p:nvSpPr>
        <p:spPr>
          <a:xfrm>
            <a:off x="3399790" y="2659846"/>
            <a:ext cx="2374900" cy="7223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000" b="1" dirty="0" smtClean="0">
                <a:solidFill>
                  <a:schemeClr val="accent1">
                    <a:lumMod val="75000"/>
                  </a:schemeClr>
                </a:solidFill>
              </a:rPr>
              <a:t>THANK YOU</a:t>
            </a:r>
          </a:p>
        </p:txBody>
      </p:sp>
      <p:sp>
        <p:nvSpPr>
          <p:cNvPr id="15" name="Rectangle 6"/>
          <p:cNvSpPr>
            <a:spLocks noChangeArrowheads="1"/>
          </p:cNvSpPr>
          <p:nvPr/>
        </p:nvSpPr>
        <p:spPr bwMode="auto">
          <a:xfrm>
            <a:off x="1981200" y="1893888"/>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nSpc>
                <a:spcPts val="2025"/>
              </a:lnSpc>
            </a:pPr>
            <a:endParaRPr lang="en-US" sz="3500" b="1" dirty="0">
              <a:solidFill>
                <a:srgbClr val="FF0000"/>
              </a:solidFill>
            </a:endParaRPr>
          </a:p>
        </p:txBody>
      </p:sp>
      <p:sp>
        <p:nvSpPr>
          <p:cNvPr id="9" name="Rectangle 2"/>
          <p:cNvSpPr txBox="1">
            <a:spLocks/>
          </p:cNvSpPr>
          <p:nvPr/>
        </p:nvSpPr>
        <p:spPr>
          <a:xfrm>
            <a:off x="2819400" y="4074722"/>
            <a:ext cx="3733800" cy="7223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000" b="1" dirty="0" smtClean="0">
                <a:solidFill>
                  <a:schemeClr val="accent1">
                    <a:lumMod val="75000"/>
                  </a:schemeClr>
                </a:solidFill>
              </a:rPr>
              <a:t>www.alliedmoulded.in</a:t>
            </a:r>
          </a:p>
        </p:txBody>
      </p:sp>
    </p:spTree>
    <p:extLst>
      <p:ext uri="{BB962C8B-B14F-4D97-AF65-F5344CB8AC3E}">
        <p14:creationId xmlns:p14="http://schemas.microsoft.com/office/powerpoint/2010/main" val="41973303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10"/>
          <p:cNvSpPr>
            <a:spLocks noGrp="1"/>
          </p:cNvSpPr>
          <p:nvPr>
            <p:ph type="ftr" sz="quarter" idx="11"/>
          </p:nvPr>
        </p:nvSpPr>
        <p:spPr>
          <a:xfrm>
            <a:off x="-914400" y="6356350"/>
            <a:ext cx="2895600" cy="365125"/>
          </a:xfrm>
        </p:spPr>
        <p:txBody>
          <a:bodyPr/>
          <a:lstStyle/>
          <a:p>
            <a:r>
              <a:rPr lang="en-US" dirty="0" smtClean="0">
                <a:solidFill>
                  <a:schemeClr val="accent1">
                    <a:lumMod val="75000"/>
                  </a:schemeClr>
                </a:solidFill>
              </a:rPr>
              <a:t>Allied India  </a:t>
            </a:r>
            <a:endParaRPr lang="en-US" dirty="0">
              <a:solidFill>
                <a:schemeClr val="accent1">
                  <a:lumMod val="75000"/>
                </a:schemeClr>
              </a:solidFill>
            </a:endParaRPr>
          </a:p>
        </p:txBody>
      </p:sp>
      <p:sp>
        <p:nvSpPr>
          <p:cNvPr id="12" name="Slide Number Placeholder 11"/>
          <p:cNvSpPr>
            <a:spLocks noGrp="1"/>
          </p:cNvSpPr>
          <p:nvPr>
            <p:ph type="sldNum" sz="quarter" idx="12"/>
          </p:nvPr>
        </p:nvSpPr>
        <p:spPr/>
        <p:txBody>
          <a:bodyPr/>
          <a:lstStyle/>
          <a:p>
            <a:fld id="{B6F15528-21DE-4FAA-801E-634DDDAF4B2B}" type="slidenum">
              <a:rPr lang="en-US" smtClean="0"/>
              <a:pPr/>
              <a:t>2</a:t>
            </a:fld>
            <a:endParaRPr lang="en-US" dirty="0"/>
          </a:p>
        </p:txBody>
      </p:sp>
      <p:cxnSp>
        <p:nvCxnSpPr>
          <p:cNvPr id="18" name="Straight Connector 17"/>
          <p:cNvCxnSpPr/>
          <p:nvPr/>
        </p:nvCxnSpPr>
        <p:spPr>
          <a:xfrm>
            <a:off x="182880" y="762000"/>
            <a:ext cx="880872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82880" y="6248400"/>
            <a:ext cx="880872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28600" y="1143000"/>
            <a:ext cx="8763000" cy="5226046"/>
          </a:xfrm>
          <a:prstGeom prst="rect">
            <a:avLst/>
          </a:prstGeom>
        </p:spPr>
        <p:txBody>
          <a:bodyPr wrap="square">
            <a:spAutoFit/>
          </a:bodyPr>
          <a:lstStyle/>
          <a:p>
            <a:pPr marL="457200" indent="-457200">
              <a:buFont typeface="Arial" panose="020B0604020202020204" pitchFamily="34" charset="0"/>
              <a:buChar char="•"/>
              <a:defRPr/>
            </a:pPr>
            <a:r>
              <a:rPr lang="en-US" altLang="en-US" sz="2600" b="1" dirty="0" smtClean="0">
                <a:solidFill>
                  <a:schemeClr val="accent1">
                    <a:lumMod val="75000"/>
                  </a:schemeClr>
                </a:solidFill>
              </a:rPr>
              <a:t>Founded in 1958 </a:t>
            </a:r>
            <a:r>
              <a:rPr lang="en-US" altLang="en-US" sz="2600" b="1" dirty="0">
                <a:solidFill>
                  <a:schemeClr val="accent1">
                    <a:lumMod val="75000"/>
                  </a:schemeClr>
                </a:solidFill>
              </a:rPr>
              <a:t>– over 55 years experience in fiberglass </a:t>
            </a:r>
            <a:r>
              <a:rPr lang="en-US" altLang="en-US" sz="2600" b="1" dirty="0" smtClean="0">
                <a:solidFill>
                  <a:schemeClr val="accent1">
                    <a:lumMod val="75000"/>
                  </a:schemeClr>
                </a:solidFill>
              </a:rPr>
              <a:t>manufacturing.</a:t>
            </a:r>
            <a:endParaRPr lang="en-US" altLang="en-US" sz="2600" b="1" dirty="0">
              <a:solidFill>
                <a:schemeClr val="accent1">
                  <a:lumMod val="75000"/>
                </a:schemeClr>
              </a:solidFill>
            </a:endParaRPr>
          </a:p>
          <a:p>
            <a:pPr marL="457200" indent="-457200">
              <a:buFont typeface="Arial" panose="020B0604020202020204" pitchFamily="34" charset="0"/>
              <a:buChar char="•"/>
              <a:defRPr/>
            </a:pPr>
            <a:r>
              <a:rPr lang="en-US" altLang="en-US" sz="2600" b="1" dirty="0">
                <a:solidFill>
                  <a:schemeClr val="accent1">
                    <a:lumMod val="75000"/>
                  </a:schemeClr>
                </a:solidFill>
              </a:rPr>
              <a:t>Solid earnings growth and financial stability.</a:t>
            </a:r>
          </a:p>
          <a:p>
            <a:pPr marL="457200" indent="-457200">
              <a:buFont typeface="Arial" panose="020B0604020202020204" pitchFamily="34" charset="0"/>
              <a:buChar char="•"/>
              <a:defRPr/>
            </a:pPr>
            <a:r>
              <a:rPr lang="en-US" altLang="en-US" sz="2600" b="1" dirty="0" smtClean="0">
                <a:solidFill>
                  <a:schemeClr val="accent1">
                    <a:lumMod val="75000"/>
                  </a:schemeClr>
                </a:solidFill>
              </a:rPr>
              <a:t>Allied </a:t>
            </a:r>
            <a:r>
              <a:rPr lang="en-US" altLang="en-US" sz="2600" b="1" dirty="0">
                <a:solidFill>
                  <a:schemeClr val="accent1">
                    <a:lumMod val="75000"/>
                  </a:schemeClr>
                </a:solidFill>
              </a:rPr>
              <a:t>Moulded Enclosure Products (India)  Private Limited, formed in </a:t>
            </a:r>
            <a:r>
              <a:rPr lang="en-US" altLang="en-US" sz="2600" b="1" dirty="0" smtClean="0">
                <a:solidFill>
                  <a:schemeClr val="accent1">
                    <a:lumMod val="75000"/>
                  </a:schemeClr>
                </a:solidFill>
              </a:rPr>
              <a:t>2010, </a:t>
            </a:r>
            <a:r>
              <a:rPr lang="en-US" altLang="en-US" sz="2600" b="1" dirty="0">
                <a:solidFill>
                  <a:schemeClr val="accent1">
                    <a:lumMod val="75000"/>
                  </a:schemeClr>
                </a:solidFill>
              </a:rPr>
              <a:t>which is wholly owned </a:t>
            </a:r>
            <a:r>
              <a:rPr lang="en-US" altLang="en-US" sz="2600" b="1" dirty="0" smtClean="0">
                <a:solidFill>
                  <a:schemeClr val="accent1">
                    <a:lumMod val="75000"/>
                  </a:schemeClr>
                </a:solidFill>
              </a:rPr>
              <a:t>subsidiary of Allied Moulded Products, Inc.</a:t>
            </a:r>
            <a:endParaRPr lang="en-US" altLang="en-US" sz="2600" b="1" dirty="0">
              <a:solidFill>
                <a:schemeClr val="accent1">
                  <a:lumMod val="75000"/>
                </a:schemeClr>
              </a:solidFill>
            </a:endParaRPr>
          </a:p>
          <a:p>
            <a:pPr>
              <a:lnSpc>
                <a:spcPct val="90000"/>
              </a:lnSpc>
              <a:defRPr/>
            </a:pPr>
            <a:endParaRPr lang="en-US" altLang="en-US" sz="2400" dirty="0">
              <a:latin typeface="Calibri Light" panose="020F0302020204030204" pitchFamily="34" charset="0"/>
            </a:endParaRPr>
          </a:p>
          <a:p>
            <a:pPr marL="457200" lvl="0" indent="-457200">
              <a:buFont typeface="Arial" panose="020B0604020202020204" pitchFamily="34" charset="0"/>
              <a:buChar char="•"/>
            </a:pPr>
            <a:endParaRPr lang="en-US" sz="2600" b="1" dirty="0" smtClean="0">
              <a:solidFill>
                <a:schemeClr val="accent1">
                  <a:lumMod val="75000"/>
                </a:schemeClr>
              </a:solidFill>
            </a:endParaRPr>
          </a:p>
          <a:p>
            <a:pPr lvl="0"/>
            <a:endParaRPr lang="en-US" sz="2600" b="1" dirty="0" smtClean="0">
              <a:solidFill>
                <a:srgbClr val="FF0000"/>
              </a:solidFill>
            </a:endParaRPr>
          </a:p>
          <a:p>
            <a:pPr lvl="0"/>
            <a:r>
              <a:rPr lang="en-US" sz="2600" b="1" dirty="0" smtClean="0">
                <a:solidFill>
                  <a:schemeClr val="accent1">
                    <a:lumMod val="75000"/>
                  </a:schemeClr>
                </a:solidFill>
              </a:rPr>
              <a:t> </a:t>
            </a:r>
          </a:p>
          <a:p>
            <a:pPr marL="457200" lvl="0" indent="-457200">
              <a:buFont typeface="Arial" panose="020B0604020202020204" pitchFamily="34" charset="0"/>
              <a:buChar char="•"/>
            </a:pPr>
            <a:endParaRPr lang="en-US" sz="2600" b="1" dirty="0">
              <a:solidFill>
                <a:srgbClr val="295489"/>
              </a:solidFill>
            </a:endParaRPr>
          </a:p>
          <a:p>
            <a:r>
              <a:rPr lang="en-US" sz="2600" dirty="0" smtClean="0"/>
              <a:t>                                                                </a:t>
            </a:r>
            <a:r>
              <a:rPr lang="en-US" sz="2600" b="1" dirty="0">
                <a:solidFill>
                  <a:srgbClr val="295489"/>
                </a:solidFill>
              </a:rPr>
              <a:t/>
            </a:r>
            <a:br>
              <a:rPr lang="en-US" sz="2600" b="1" dirty="0">
                <a:solidFill>
                  <a:srgbClr val="295489"/>
                </a:solidFill>
              </a:rPr>
            </a:br>
            <a:endParaRPr lang="en-US" sz="2600" b="1" dirty="0">
              <a:solidFill>
                <a:srgbClr val="295489"/>
              </a:solidFill>
            </a:endParaRPr>
          </a:p>
        </p:txBody>
      </p:sp>
      <p:sp>
        <p:nvSpPr>
          <p:cNvPr id="7" name="Rectangle 2"/>
          <p:cNvSpPr txBox="1">
            <a:spLocks/>
          </p:cNvSpPr>
          <p:nvPr/>
        </p:nvSpPr>
        <p:spPr>
          <a:xfrm>
            <a:off x="63500" y="76200"/>
            <a:ext cx="8775700" cy="7223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solidFill>
                  <a:srgbClr val="4F81BD">
                    <a:lumMod val="75000"/>
                  </a:srgbClr>
                </a:solidFill>
              </a:rPr>
              <a:t>OUR COMPANY: CORPORATE</a:t>
            </a:r>
          </a:p>
        </p:txBody>
      </p:sp>
      <p:sp>
        <p:nvSpPr>
          <p:cNvPr id="8" name="Rectangle 2"/>
          <p:cNvSpPr txBox="1">
            <a:spLocks/>
          </p:cNvSpPr>
          <p:nvPr/>
        </p:nvSpPr>
        <p:spPr>
          <a:xfrm>
            <a:off x="2578100" y="6203950"/>
            <a:ext cx="5956300" cy="5778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4F81BD">
                    <a:lumMod val="75000"/>
                  </a:srgbClr>
                </a:solidFill>
              </a:rPr>
              <a:t>Leader in the Markets We </a:t>
            </a:r>
            <a:r>
              <a:rPr lang="en-US" sz="2200" b="1" dirty="0">
                <a:solidFill>
                  <a:srgbClr val="4F81BD">
                    <a:lumMod val="75000"/>
                  </a:srgbClr>
                </a:solidFill>
              </a:rPr>
              <a:t>P</a:t>
            </a:r>
            <a:r>
              <a:rPr lang="en-US" sz="2200" b="1" dirty="0" smtClean="0">
                <a:solidFill>
                  <a:srgbClr val="4F81BD">
                    <a:lumMod val="75000"/>
                  </a:srgbClr>
                </a:solidFill>
              </a:rPr>
              <a:t>lay </a:t>
            </a:r>
          </a:p>
        </p:txBody>
      </p:sp>
      <p:pic>
        <p:nvPicPr>
          <p:cNvPr id="3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25587" y="4159403"/>
            <a:ext cx="3066013" cy="1784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1" name="Object 30"/>
          <p:cNvGraphicFramePr>
            <a:graphicFrameLocks noGrp="1" noChangeAspect="1"/>
          </p:cNvGraphicFramePr>
          <p:nvPr>
            <p:extLst>
              <p:ext uri="{D42A27DB-BD31-4B8C-83A1-F6EECF244321}">
                <p14:modId xmlns:p14="http://schemas.microsoft.com/office/powerpoint/2010/main" val="3672258859"/>
              </p:ext>
            </p:extLst>
          </p:nvPr>
        </p:nvGraphicFramePr>
        <p:xfrm>
          <a:off x="2971800" y="4191000"/>
          <a:ext cx="2853516" cy="1752600"/>
        </p:xfrm>
        <a:graphic>
          <a:graphicData uri="http://schemas.openxmlformats.org/presentationml/2006/ole">
            <mc:AlternateContent xmlns:mc="http://schemas.openxmlformats.org/markup-compatibility/2006">
              <mc:Choice xmlns:v="urn:schemas-microsoft-com:vml" Requires="v">
                <p:oleObj spid="_x0000_s10313" name="Photo Editor Photo" r:id="rId5" imgW="9476190" imgH="4277322" progId="">
                  <p:embed/>
                </p:oleObj>
              </mc:Choice>
              <mc:Fallback>
                <p:oleObj name="Photo Editor Photo" r:id="rId5" imgW="9476190" imgH="4277322" progId="">
                  <p:embed/>
                  <p:pic>
                    <p:nvPicPr>
                      <p:cNvPr id="0" name=""/>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800" y="4191000"/>
                        <a:ext cx="2853516" cy="1752600"/>
                      </a:xfrm>
                      <a:prstGeom prst="rect">
                        <a:avLst/>
                      </a:prstGeom>
                      <a:noFill/>
                      <a:extLst/>
                    </p:spPr>
                  </p:pic>
                </p:oleObj>
              </mc:Fallback>
            </mc:AlternateContent>
          </a:graphicData>
        </a:graphic>
      </p:graphicFrame>
      <p:pic>
        <p:nvPicPr>
          <p:cNvPr id="3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8427" y="4191000"/>
            <a:ext cx="2710973"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50166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10"/>
          <p:cNvSpPr>
            <a:spLocks noGrp="1"/>
          </p:cNvSpPr>
          <p:nvPr>
            <p:ph type="ftr" sz="quarter" idx="11"/>
          </p:nvPr>
        </p:nvSpPr>
        <p:spPr>
          <a:xfrm>
            <a:off x="-914400" y="6356350"/>
            <a:ext cx="2895600" cy="365125"/>
          </a:xfrm>
        </p:spPr>
        <p:txBody>
          <a:bodyPr/>
          <a:lstStyle/>
          <a:p>
            <a:r>
              <a:rPr lang="en-US" dirty="0" smtClean="0">
                <a:solidFill>
                  <a:schemeClr val="accent1">
                    <a:lumMod val="75000"/>
                  </a:schemeClr>
                </a:solidFill>
              </a:rPr>
              <a:t>Allied India  </a:t>
            </a:r>
            <a:endParaRPr lang="en-US" dirty="0">
              <a:solidFill>
                <a:schemeClr val="accent1">
                  <a:lumMod val="75000"/>
                </a:schemeClr>
              </a:solidFill>
            </a:endParaRPr>
          </a:p>
        </p:txBody>
      </p:sp>
      <p:sp>
        <p:nvSpPr>
          <p:cNvPr id="12" name="Slide Number Placeholder 11"/>
          <p:cNvSpPr>
            <a:spLocks noGrp="1"/>
          </p:cNvSpPr>
          <p:nvPr>
            <p:ph type="sldNum" sz="quarter" idx="12"/>
          </p:nvPr>
        </p:nvSpPr>
        <p:spPr/>
        <p:txBody>
          <a:bodyPr/>
          <a:lstStyle/>
          <a:p>
            <a:fld id="{B6F15528-21DE-4FAA-801E-634DDDAF4B2B}" type="slidenum">
              <a:rPr lang="en-US" smtClean="0"/>
              <a:pPr/>
              <a:t>3</a:t>
            </a:fld>
            <a:endParaRPr lang="en-US" dirty="0"/>
          </a:p>
        </p:txBody>
      </p:sp>
      <p:cxnSp>
        <p:nvCxnSpPr>
          <p:cNvPr id="18" name="Straight Connector 17"/>
          <p:cNvCxnSpPr/>
          <p:nvPr/>
        </p:nvCxnSpPr>
        <p:spPr>
          <a:xfrm>
            <a:off x="182880" y="762000"/>
            <a:ext cx="880872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82880" y="6248400"/>
            <a:ext cx="880872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28600" y="914400"/>
            <a:ext cx="8610600" cy="5626156"/>
          </a:xfrm>
          <a:prstGeom prst="rect">
            <a:avLst/>
          </a:prstGeom>
        </p:spPr>
        <p:txBody>
          <a:bodyPr wrap="square">
            <a:spAutoFit/>
          </a:bodyPr>
          <a:lstStyle/>
          <a:p>
            <a:pPr lvl="1" indent="-457200">
              <a:buClr>
                <a:schemeClr val="hlink"/>
              </a:buClr>
              <a:buFont typeface="Arial" panose="020B0604020202020204" pitchFamily="34" charset="0"/>
              <a:buChar char="•"/>
              <a:defRPr/>
            </a:pPr>
            <a:r>
              <a:rPr lang="en-US" sz="2600" b="1" dirty="0" smtClean="0">
                <a:solidFill>
                  <a:schemeClr val="accent1">
                    <a:lumMod val="75000"/>
                  </a:schemeClr>
                </a:solidFill>
              </a:rPr>
              <a:t>ISO </a:t>
            </a:r>
            <a:r>
              <a:rPr lang="en-US" sz="2600" b="1" dirty="0">
                <a:solidFill>
                  <a:schemeClr val="accent1">
                    <a:lumMod val="75000"/>
                  </a:schemeClr>
                </a:solidFill>
              </a:rPr>
              <a:t>9001:2008, 42,000 sq. ft. state of the art facility based at Jigani, Bangalore.</a:t>
            </a:r>
          </a:p>
          <a:p>
            <a:pPr lvl="1" indent="-457200">
              <a:buClr>
                <a:schemeClr val="hlink"/>
              </a:buClr>
              <a:buFont typeface="Arial" panose="020B0604020202020204" pitchFamily="34" charset="0"/>
              <a:buChar char="•"/>
              <a:defRPr/>
            </a:pPr>
            <a:r>
              <a:rPr lang="en-US" sz="2600" b="1" dirty="0">
                <a:solidFill>
                  <a:schemeClr val="accent1">
                    <a:lumMod val="75000"/>
                  </a:schemeClr>
                </a:solidFill>
              </a:rPr>
              <a:t>Allied India designed to manufacture UL, NEMA, </a:t>
            </a:r>
            <a:r>
              <a:rPr lang="en-US" sz="2600" b="1" dirty="0" smtClean="0">
                <a:solidFill>
                  <a:schemeClr val="accent1">
                    <a:lumMod val="75000"/>
                  </a:schemeClr>
                </a:solidFill>
              </a:rPr>
              <a:t>IEC, CE range </a:t>
            </a:r>
            <a:r>
              <a:rPr lang="en-US" sz="2600" b="1" dirty="0">
                <a:solidFill>
                  <a:schemeClr val="accent1">
                    <a:lumMod val="75000"/>
                  </a:schemeClr>
                </a:solidFill>
              </a:rPr>
              <a:t>of product lines.</a:t>
            </a:r>
          </a:p>
          <a:p>
            <a:pPr lvl="1" indent="-457200">
              <a:buClr>
                <a:schemeClr val="hlink"/>
              </a:buClr>
              <a:buFont typeface="Arial" panose="020B0604020202020204" pitchFamily="34" charset="0"/>
              <a:buChar char="•"/>
              <a:defRPr/>
            </a:pPr>
            <a:r>
              <a:rPr lang="en-US" sz="2600" b="1" dirty="0">
                <a:solidFill>
                  <a:schemeClr val="accent1">
                    <a:lumMod val="75000"/>
                  </a:schemeClr>
                </a:solidFill>
              </a:rPr>
              <a:t>Dedicated team of 25+ committed to deliver – Highest quality, service and value addition to our </a:t>
            </a:r>
            <a:r>
              <a:rPr lang="en-US" sz="2600" b="1" dirty="0" smtClean="0">
                <a:solidFill>
                  <a:schemeClr val="accent1">
                    <a:lumMod val="75000"/>
                  </a:schemeClr>
                </a:solidFill>
              </a:rPr>
              <a:t>customers. </a:t>
            </a:r>
            <a:endParaRPr lang="en-US" sz="2600" b="1" dirty="0">
              <a:solidFill>
                <a:schemeClr val="accent1">
                  <a:lumMod val="75000"/>
                </a:schemeClr>
              </a:solidFill>
            </a:endParaRPr>
          </a:p>
          <a:p>
            <a:pPr marL="457200" indent="-457200">
              <a:buFont typeface="Arial" panose="020B0604020202020204" pitchFamily="34" charset="0"/>
              <a:buChar char="•"/>
              <a:defRPr/>
            </a:pPr>
            <a:endParaRPr lang="en-US" altLang="en-US" sz="2600" b="1" dirty="0">
              <a:solidFill>
                <a:schemeClr val="accent1">
                  <a:lumMod val="75000"/>
                </a:schemeClr>
              </a:solidFill>
            </a:endParaRPr>
          </a:p>
          <a:p>
            <a:pPr>
              <a:lnSpc>
                <a:spcPct val="90000"/>
              </a:lnSpc>
              <a:defRPr/>
            </a:pPr>
            <a:endParaRPr lang="en-US" altLang="en-US" sz="2400" dirty="0">
              <a:latin typeface="Calibri Light" panose="020F0302020204030204" pitchFamily="34" charset="0"/>
            </a:endParaRPr>
          </a:p>
          <a:p>
            <a:pPr marL="457200" lvl="0" indent="-457200">
              <a:buFont typeface="Arial" panose="020B0604020202020204" pitchFamily="34" charset="0"/>
              <a:buChar char="•"/>
            </a:pPr>
            <a:endParaRPr lang="en-US" sz="2600" b="1" dirty="0" smtClean="0">
              <a:solidFill>
                <a:schemeClr val="accent1">
                  <a:lumMod val="75000"/>
                </a:schemeClr>
              </a:solidFill>
            </a:endParaRPr>
          </a:p>
          <a:p>
            <a:pPr lvl="0"/>
            <a:endParaRPr lang="en-US" sz="2600" b="1" dirty="0" smtClean="0">
              <a:solidFill>
                <a:srgbClr val="FF0000"/>
              </a:solidFill>
            </a:endParaRPr>
          </a:p>
          <a:p>
            <a:pPr lvl="0"/>
            <a:r>
              <a:rPr lang="en-US" sz="2600" b="1" dirty="0" smtClean="0">
                <a:solidFill>
                  <a:schemeClr val="accent1">
                    <a:lumMod val="75000"/>
                  </a:schemeClr>
                </a:solidFill>
              </a:rPr>
              <a:t> </a:t>
            </a:r>
          </a:p>
          <a:p>
            <a:pPr marL="457200" lvl="0" indent="-457200">
              <a:buFont typeface="Arial" panose="020B0604020202020204" pitchFamily="34" charset="0"/>
              <a:buChar char="•"/>
            </a:pPr>
            <a:endParaRPr lang="en-US" sz="2600" b="1" dirty="0">
              <a:solidFill>
                <a:srgbClr val="295489"/>
              </a:solidFill>
            </a:endParaRPr>
          </a:p>
          <a:p>
            <a:r>
              <a:rPr lang="en-US" sz="2600" dirty="0" smtClean="0"/>
              <a:t>                                                                </a:t>
            </a:r>
            <a:r>
              <a:rPr lang="en-US" sz="2600" b="1" dirty="0">
                <a:solidFill>
                  <a:srgbClr val="295489"/>
                </a:solidFill>
              </a:rPr>
              <a:t/>
            </a:r>
            <a:br>
              <a:rPr lang="en-US" sz="2600" b="1" dirty="0">
                <a:solidFill>
                  <a:srgbClr val="295489"/>
                </a:solidFill>
              </a:rPr>
            </a:br>
            <a:endParaRPr lang="en-US" sz="2600" b="1" dirty="0">
              <a:solidFill>
                <a:srgbClr val="295489"/>
              </a:solidFill>
            </a:endParaRPr>
          </a:p>
        </p:txBody>
      </p:sp>
      <p:sp>
        <p:nvSpPr>
          <p:cNvPr id="7" name="Rectangle 2"/>
          <p:cNvSpPr txBox="1">
            <a:spLocks/>
          </p:cNvSpPr>
          <p:nvPr/>
        </p:nvSpPr>
        <p:spPr>
          <a:xfrm>
            <a:off x="63500" y="76200"/>
            <a:ext cx="8775700" cy="7223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solidFill>
                  <a:srgbClr val="4F81BD">
                    <a:lumMod val="75000"/>
                  </a:srgbClr>
                </a:solidFill>
              </a:rPr>
              <a:t>ALLIED INDIA ADVANTAGE</a:t>
            </a:r>
          </a:p>
        </p:txBody>
      </p:sp>
      <p:sp>
        <p:nvSpPr>
          <p:cNvPr id="8" name="Rectangle 2"/>
          <p:cNvSpPr txBox="1">
            <a:spLocks/>
          </p:cNvSpPr>
          <p:nvPr/>
        </p:nvSpPr>
        <p:spPr>
          <a:xfrm>
            <a:off x="1892300" y="6203950"/>
            <a:ext cx="5956300" cy="5778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4F81BD">
                    <a:lumMod val="75000"/>
                  </a:srgbClr>
                </a:solidFill>
              </a:rPr>
              <a:t>Highly Committed Team with Industry Expertise</a:t>
            </a:r>
          </a:p>
        </p:txBody>
      </p:sp>
      <p:pic>
        <p:nvPicPr>
          <p:cNvPr id="2" name="Picture 1"/>
          <p:cNvPicPr>
            <a:picLocks noChangeAspect="1"/>
          </p:cNvPicPr>
          <p:nvPr/>
        </p:nvPicPr>
        <p:blipFill>
          <a:blip r:embed="rId3"/>
          <a:stretch>
            <a:fillRect/>
          </a:stretch>
        </p:blipFill>
        <p:spPr>
          <a:xfrm>
            <a:off x="333374" y="4000231"/>
            <a:ext cx="3171826" cy="2006339"/>
          </a:xfrm>
          <a:prstGeom prst="rect">
            <a:avLst/>
          </a:prstGeom>
        </p:spPr>
      </p:pic>
      <p:pic>
        <p:nvPicPr>
          <p:cNvPr id="3" name="Picture 2"/>
          <p:cNvPicPr>
            <a:picLocks noChangeAspect="1"/>
          </p:cNvPicPr>
          <p:nvPr/>
        </p:nvPicPr>
        <p:blipFill>
          <a:blip r:embed="rId4"/>
          <a:stretch>
            <a:fillRect/>
          </a:stretch>
        </p:blipFill>
        <p:spPr>
          <a:xfrm>
            <a:off x="4876800" y="4000232"/>
            <a:ext cx="3657600" cy="1902320"/>
          </a:xfrm>
          <a:prstGeom prst="rect">
            <a:avLst/>
          </a:prstGeom>
        </p:spPr>
      </p:pic>
      <p:sp>
        <p:nvSpPr>
          <p:cNvPr id="4" name="Rectangle 3"/>
          <p:cNvSpPr/>
          <p:nvPr/>
        </p:nvSpPr>
        <p:spPr>
          <a:xfrm>
            <a:off x="1219200" y="4001869"/>
            <a:ext cx="1600200" cy="646331"/>
          </a:xfrm>
          <a:prstGeom prst="rect">
            <a:avLst/>
          </a:prstGeom>
        </p:spPr>
        <p:txBody>
          <a:bodyPr wrap="square">
            <a:spAutoFit/>
          </a:bodyPr>
          <a:lstStyle/>
          <a:p>
            <a:r>
              <a:rPr lang="en-US" b="1" i="1" dirty="0" smtClean="0">
                <a:solidFill>
                  <a:schemeClr val="accent6">
                    <a:lumMod val="75000"/>
                  </a:schemeClr>
                </a:solidFill>
              </a:rPr>
              <a:t>Solar &amp; Wind </a:t>
            </a:r>
          </a:p>
          <a:p>
            <a:r>
              <a:rPr lang="en-US" b="1" i="1" dirty="0" smtClean="0">
                <a:solidFill>
                  <a:schemeClr val="accent6">
                    <a:lumMod val="75000"/>
                  </a:schemeClr>
                </a:solidFill>
              </a:rPr>
              <a:t> Applications</a:t>
            </a:r>
            <a:endParaRPr lang="en-IN" i="1" dirty="0">
              <a:solidFill>
                <a:schemeClr val="accent6">
                  <a:lumMod val="75000"/>
                </a:schemeClr>
              </a:solidFill>
            </a:endParaRPr>
          </a:p>
        </p:txBody>
      </p:sp>
    </p:spTree>
    <p:extLst>
      <p:ext uri="{BB962C8B-B14F-4D97-AF65-F5344CB8AC3E}">
        <p14:creationId xmlns:p14="http://schemas.microsoft.com/office/powerpoint/2010/main" val="39449000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10"/>
          <p:cNvSpPr>
            <a:spLocks noGrp="1"/>
          </p:cNvSpPr>
          <p:nvPr>
            <p:ph type="ftr" sz="quarter" idx="11"/>
          </p:nvPr>
        </p:nvSpPr>
        <p:spPr>
          <a:xfrm>
            <a:off x="-914400" y="6356350"/>
            <a:ext cx="2895600" cy="365125"/>
          </a:xfrm>
        </p:spPr>
        <p:txBody>
          <a:bodyPr/>
          <a:lstStyle/>
          <a:p>
            <a:r>
              <a:rPr lang="en-US" dirty="0" smtClean="0">
                <a:solidFill>
                  <a:schemeClr val="accent1">
                    <a:lumMod val="75000"/>
                  </a:schemeClr>
                </a:solidFill>
              </a:rPr>
              <a:t>Allied India  </a:t>
            </a:r>
            <a:endParaRPr lang="en-US" dirty="0">
              <a:solidFill>
                <a:schemeClr val="accent1">
                  <a:lumMod val="75000"/>
                </a:schemeClr>
              </a:solidFill>
            </a:endParaRPr>
          </a:p>
        </p:txBody>
      </p:sp>
      <p:sp>
        <p:nvSpPr>
          <p:cNvPr id="12" name="Slide Number Placeholder 11"/>
          <p:cNvSpPr>
            <a:spLocks noGrp="1"/>
          </p:cNvSpPr>
          <p:nvPr>
            <p:ph type="sldNum" sz="quarter" idx="12"/>
          </p:nvPr>
        </p:nvSpPr>
        <p:spPr/>
        <p:txBody>
          <a:bodyPr/>
          <a:lstStyle/>
          <a:p>
            <a:fld id="{B6F15528-21DE-4FAA-801E-634DDDAF4B2B}" type="slidenum">
              <a:rPr lang="en-US" smtClean="0"/>
              <a:pPr/>
              <a:t>4</a:t>
            </a:fld>
            <a:endParaRPr lang="en-US" dirty="0"/>
          </a:p>
        </p:txBody>
      </p:sp>
      <p:cxnSp>
        <p:nvCxnSpPr>
          <p:cNvPr id="18" name="Straight Connector 17"/>
          <p:cNvCxnSpPr/>
          <p:nvPr/>
        </p:nvCxnSpPr>
        <p:spPr>
          <a:xfrm>
            <a:off x="182880" y="762000"/>
            <a:ext cx="880872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82880" y="6248400"/>
            <a:ext cx="880872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7" name="Rectangle 2"/>
          <p:cNvSpPr txBox="1">
            <a:spLocks/>
          </p:cNvSpPr>
          <p:nvPr/>
        </p:nvSpPr>
        <p:spPr>
          <a:xfrm>
            <a:off x="63500" y="76200"/>
            <a:ext cx="8775700" cy="7223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solidFill>
                  <a:srgbClr val="4F81BD">
                    <a:lumMod val="75000"/>
                  </a:srgbClr>
                </a:solidFill>
              </a:rPr>
              <a:t>ATTRIBUTES: “WHAT WE STAND FOR”</a:t>
            </a:r>
          </a:p>
        </p:txBody>
      </p:sp>
      <p:sp>
        <p:nvSpPr>
          <p:cNvPr id="8" name="Rectangle 2"/>
          <p:cNvSpPr txBox="1">
            <a:spLocks/>
          </p:cNvSpPr>
          <p:nvPr/>
        </p:nvSpPr>
        <p:spPr>
          <a:xfrm>
            <a:off x="2057400" y="6203950"/>
            <a:ext cx="5956300" cy="5778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4F81BD">
                    <a:lumMod val="75000"/>
                  </a:srgbClr>
                </a:solidFill>
              </a:rPr>
              <a:t>Drive Customer Centricity: Think WIN-WIN </a:t>
            </a:r>
          </a:p>
        </p:txBody>
      </p:sp>
      <p:pic>
        <p:nvPicPr>
          <p:cNvPr id="15" name="Picture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76850" y="1322388"/>
            <a:ext cx="2925763" cy="195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3738" y="1406525"/>
            <a:ext cx="28130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30"/>
          <p:cNvSpPr txBox="1">
            <a:spLocks noChangeArrowheads="1"/>
          </p:cNvSpPr>
          <p:nvPr>
            <p:custDataLst>
              <p:tags r:id="rId1"/>
            </p:custDataLst>
          </p:nvPr>
        </p:nvSpPr>
        <p:spPr bwMode="auto">
          <a:xfrm>
            <a:off x="620713" y="947738"/>
            <a:ext cx="314642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b="1">
                <a:solidFill>
                  <a:schemeClr val="tx1"/>
                </a:solidFill>
                <a:latin typeface="Arial" panose="020B0604020202020204" pitchFamily="34" charset="0"/>
                <a:ea typeface="MS PGothic" panose="020B0600070205080204" pitchFamily="34" charset="-128"/>
              </a:defRPr>
            </a:lvl1pPr>
            <a:lvl2pPr marL="742950" indent="-285750" eaLnBrk="0" hangingPunct="0">
              <a:defRPr sz="2400" b="1">
                <a:solidFill>
                  <a:schemeClr val="tx1"/>
                </a:solidFill>
                <a:latin typeface="Arial" panose="020B0604020202020204" pitchFamily="34" charset="0"/>
                <a:ea typeface="MS PGothic" panose="020B0600070205080204" pitchFamily="34" charset="-128"/>
              </a:defRPr>
            </a:lvl2pPr>
            <a:lvl3pPr marL="1143000" indent="-228600" eaLnBrk="0" hangingPunct="0">
              <a:defRPr sz="2400" b="1">
                <a:solidFill>
                  <a:schemeClr val="tx1"/>
                </a:solidFill>
                <a:latin typeface="Arial" panose="020B0604020202020204" pitchFamily="34" charset="0"/>
                <a:ea typeface="MS PGothic" panose="020B0600070205080204" pitchFamily="34" charset="-128"/>
              </a:defRPr>
            </a:lvl3pPr>
            <a:lvl4pPr marL="1600200" indent="-228600" eaLnBrk="0" hangingPunct="0">
              <a:defRPr sz="2400" b="1">
                <a:solidFill>
                  <a:schemeClr val="tx1"/>
                </a:solidFill>
                <a:latin typeface="Arial" panose="020B0604020202020204" pitchFamily="34" charset="0"/>
                <a:ea typeface="MS PGothic" panose="020B0600070205080204" pitchFamily="34" charset="-128"/>
              </a:defRPr>
            </a:lvl4pPr>
            <a:lvl5pPr marL="2057400" indent="-228600" eaLnBrk="0" hangingPunct="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defTabSz="914400" eaLnBrk="1" hangingPunct="1"/>
            <a:r>
              <a:rPr lang="en-US" altLang="en-US" sz="2000" b="0" dirty="0">
                <a:solidFill>
                  <a:srgbClr val="0C3471"/>
                </a:solidFill>
              </a:rPr>
              <a:t>FORWARD-THINKING</a:t>
            </a:r>
          </a:p>
        </p:txBody>
      </p:sp>
      <p:sp>
        <p:nvSpPr>
          <p:cNvPr id="19" name="TextBox 30"/>
          <p:cNvSpPr txBox="1">
            <a:spLocks noChangeArrowheads="1"/>
          </p:cNvSpPr>
          <p:nvPr>
            <p:custDataLst>
              <p:tags r:id="rId2"/>
            </p:custDataLst>
          </p:nvPr>
        </p:nvSpPr>
        <p:spPr bwMode="auto">
          <a:xfrm>
            <a:off x="5402263" y="922338"/>
            <a:ext cx="2651125"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b="1">
                <a:solidFill>
                  <a:schemeClr val="tx1"/>
                </a:solidFill>
                <a:latin typeface="Arial" panose="020B0604020202020204" pitchFamily="34" charset="0"/>
                <a:ea typeface="MS PGothic" panose="020B0600070205080204" pitchFamily="34" charset="-128"/>
              </a:defRPr>
            </a:lvl1pPr>
            <a:lvl2pPr marL="742950" indent="-285750" eaLnBrk="0" hangingPunct="0">
              <a:defRPr sz="2400" b="1">
                <a:solidFill>
                  <a:schemeClr val="tx1"/>
                </a:solidFill>
                <a:latin typeface="Arial" panose="020B0604020202020204" pitchFamily="34" charset="0"/>
                <a:ea typeface="MS PGothic" panose="020B0600070205080204" pitchFamily="34" charset="-128"/>
              </a:defRPr>
            </a:lvl2pPr>
            <a:lvl3pPr marL="1143000" indent="-228600" eaLnBrk="0" hangingPunct="0">
              <a:defRPr sz="2400" b="1">
                <a:solidFill>
                  <a:schemeClr val="tx1"/>
                </a:solidFill>
                <a:latin typeface="Arial" panose="020B0604020202020204" pitchFamily="34" charset="0"/>
                <a:ea typeface="MS PGothic" panose="020B0600070205080204" pitchFamily="34" charset="-128"/>
              </a:defRPr>
            </a:lvl3pPr>
            <a:lvl4pPr marL="1600200" indent="-228600" eaLnBrk="0" hangingPunct="0">
              <a:defRPr sz="2400" b="1">
                <a:solidFill>
                  <a:schemeClr val="tx1"/>
                </a:solidFill>
                <a:latin typeface="Arial" panose="020B0604020202020204" pitchFamily="34" charset="0"/>
                <a:ea typeface="MS PGothic" panose="020B0600070205080204" pitchFamily="34" charset="-128"/>
              </a:defRPr>
            </a:lvl4pPr>
            <a:lvl5pPr marL="2057400" indent="-228600" eaLnBrk="0" hangingPunct="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ctr" defTabSz="914400" eaLnBrk="1" hangingPunct="1"/>
            <a:r>
              <a:rPr lang="en-US" altLang="en-US" sz="2000" b="0" dirty="0">
                <a:solidFill>
                  <a:srgbClr val="0C3471"/>
                </a:solidFill>
              </a:rPr>
              <a:t>COLLABORATIVE</a:t>
            </a:r>
          </a:p>
        </p:txBody>
      </p:sp>
      <p:sp>
        <p:nvSpPr>
          <p:cNvPr id="20" name="TextBox 30"/>
          <p:cNvSpPr txBox="1">
            <a:spLocks noChangeArrowheads="1"/>
          </p:cNvSpPr>
          <p:nvPr>
            <p:custDataLst>
              <p:tags r:id="rId3"/>
            </p:custDataLst>
          </p:nvPr>
        </p:nvSpPr>
        <p:spPr bwMode="auto">
          <a:xfrm>
            <a:off x="771525" y="3657600"/>
            <a:ext cx="2651125"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b="1">
                <a:solidFill>
                  <a:schemeClr val="tx1"/>
                </a:solidFill>
                <a:latin typeface="Arial" panose="020B0604020202020204" pitchFamily="34" charset="0"/>
                <a:ea typeface="MS PGothic" panose="020B0600070205080204" pitchFamily="34" charset="-128"/>
              </a:defRPr>
            </a:lvl1pPr>
            <a:lvl2pPr marL="742950" indent="-285750" eaLnBrk="0" hangingPunct="0">
              <a:defRPr sz="2400" b="1">
                <a:solidFill>
                  <a:schemeClr val="tx1"/>
                </a:solidFill>
                <a:latin typeface="Arial" panose="020B0604020202020204" pitchFamily="34" charset="0"/>
                <a:ea typeface="MS PGothic" panose="020B0600070205080204" pitchFamily="34" charset="-128"/>
              </a:defRPr>
            </a:lvl2pPr>
            <a:lvl3pPr marL="1143000" indent="-228600" eaLnBrk="0" hangingPunct="0">
              <a:defRPr sz="2400" b="1">
                <a:solidFill>
                  <a:schemeClr val="tx1"/>
                </a:solidFill>
                <a:latin typeface="Arial" panose="020B0604020202020204" pitchFamily="34" charset="0"/>
                <a:ea typeface="MS PGothic" panose="020B0600070205080204" pitchFamily="34" charset="-128"/>
              </a:defRPr>
            </a:lvl3pPr>
            <a:lvl4pPr marL="1600200" indent="-228600" eaLnBrk="0" hangingPunct="0">
              <a:defRPr sz="2400" b="1">
                <a:solidFill>
                  <a:schemeClr val="tx1"/>
                </a:solidFill>
                <a:latin typeface="Arial" panose="020B0604020202020204" pitchFamily="34" charset="0"/>
                <a:ea typeface="MS PGothic" panose="020B0600070205080204" pitchFamily="34" charset="-128"/>
              </a:defRPr>
            </a:lvl4pPr>
            <a:lvl5pPr marL="2057400" indent="-228600" eaLnBrk="0" hangingPunct="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ctr" defTabSz="914400" eaLnBrk="1" hangingPunct="1"/>
            <a:r>
              <a:rPr lang="en-US" altLang="en-US" sz="2000" b="0" dirty="0">
                <a:solidFill>
                  <a:srgbClr val="0C3471"/>
                </a:solidFill>
              </a:rPr>
              <a:t>INVENTIVE</a:t>
            </a:r>
          </a:p>
        </p:txBody>
      </p:sp>
      <p:sp>
        <p:nvSpPr>
          <p:cNvPr id="22" name="TextBox 30"/>
          <p:cNvSpPr txBox="1">
            <a:spLocks noChangeArrowheads="1"/>
          </p:cNvSpPr>
          <p:nvPr>
            <p:custDataLst>
              <p:tags r:id="rId4"/>
            </p:custDataLst>
          </p:nvPr>
        </p:nvSpPr>
        <p:spPr bwMode="auto">
          <a:xfrm>
            <a:off x="5402263" y="3657600"/>
            <a:ext cx="2651125"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b="1">
                <a:solidFill>
                  <a:schemeClr val="tx1"/>
                </a:solidFill>
                <a:latin typeface="Arial" panose="020B0604020202020204" pitchFamily="34" charset="0"/>
                <a:ea typeface="MS PGothic" panose="020B0600070205080204" pitchFamily="34" charset="-128"/>
              </a:defRPr>
            </a:lvl1pPr>
            <a:lvl2pPr marL="742950" indent="-285750" eaLnBrk="0" hangingPunct="0">
              <a:defRPr sz="2400" b="1">
                <a:solidFill>
                  <a:schemeClr val="tx1"/>
                </a:solidFill>
                <a:latin typeface="Arial" panose="020B0604020202020204" pitchFamily="34" charset="0"/>
                <a:ea typeface="MS PGothic" panose="020B0600070205080204" pitchFamily="34" charset="-128"/>
              </a:defRPr>
            </a:lvl2pPr>
            <a:lvl3pPr marL="1143000" indent="-228600" eaLnBrk="0" hangingPunct="0">
              <a:defRPr sz="2400" b="1">
                <a:solidFill>
                  <a:schemeClr val="tx1"/>
                </a:solidFill>
                <a:latin typeface="Arial" panose="020B0604020202020204" pitchFamily="34" charset="0"/>
                <a:ea typeface="MS PGothic" panose="020B0600070205080204" pitchFamily="34" charset="-128"/>
              </a:defRPr>
            </a:lvl3pPr>
            <a:lvl4pPr marL="1600200" indent="-228600" eaLnBrk="0" hangingPunct="0">
              <a:defRPr sz="2400" b="1">
                <a:solidFill>
                  <a:schemeClr val="tx1"/>
                </a:solidFill>
                <a:latin typeface="Arial" panose="020B0604020202020204" pitchFamily="34" charset="0"/>
                <a:ea typeface="MS PGothic" panose="020B0600070205080204" pitchFamily="34" charset="-128"/>
              </a:defRPr>
            </a:lvl4pPr>
            <a:lvl5pPr marL="2057400" indent="-228600" eaLnBrk="0" hangingPunct="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ctr" defTabSz="914400" eaLnBrk="1" hangingPunct="1"/>
            <a:r>
              <a:rPr lang="en-US" altLang="en-US" sz="2000" b="0" dirty="0">
                <a:solidFill>
                  <a:srgbClr val="0C3471"/>
                </a:solidFill>
              </a:rPr>
              <a:t>DISCIPLINED</a:t>
            </a:r>
          </a:p>
        </p:txBody>
      </p:sp>
      <p:pic>
        <p:nvPicPr>
          <p:cNvPr id="23"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6275" y="4038600"/>
            <a:ext cx="2800350" cy="194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33988" y="4038600"/>
            <a:ext cx="2995612"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16918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10"/>
          <p:cNvSpPr>
            <a:spLocks noGrp="1"/>
          </p:cNvSpPr>
          <p:nvPr>
            <p:ph type="ftr" sz="quarter" idx="11"/>
          </p:nvPr>
        </p:nvSpPr>
        <p:spPr>
          <a:xfrm>
            <a:off x="-914400" y="6356350"/>
            <a:ext cx="2895600" cy="365125"/>
          </a:xfrm>
        </p:spPr>
        <p:txBody>
          <a:bodyPr/>
          <a:lstStyle/>
          <a:p>
            <a:r>
              <a:rPr lang="en-US" dirty="0" smtClean="0">
                <a:solidFill>
                  <a:schemeClr val="accent1">
                    <a:lumMod val="75000"/>
                  </a:schemeClr>
                </a:solidFill>
              </a:rPr>
              <a:t>Allied India  </a:t>
            </a:r>
            <a:endParaRPr lang="en-US" dirty="0">
              <a:solidFill>
                <a:schemeClr val="accent1">
                  <a:lumMod val="75000"/>
                </a:schemeClr>
              </a:solidFill>
            </a:endParaRPr>
          </a:p>
        </p:txBody>
      </p:sp>
      <p:sp>
        <p:nvSpPr>
          <p:cNvPr id="12" name="Slide Number Placeholder 11"/>
          <p:cNvSpPr>
            <a:spLocks noGrp="1"/>
          </p:cNvSpPr>
          <p:nvPr>
            <p:ph type="sldNum" sz="quarter" idx="12"/>
          </p:nvPr>
        </p:nvSpPr>
        <p:spPr/>
        <p:txBody>
          <a:bodyPr/>
          <a:lstStyle/>
          <a:p>
            <a:fld id="{B6F15528-21DE-4FAA-801E-634DDDAF4B2B}" type="slidenum">
              <a:rPr lang="en-US" smtClean="0"/>
              <a:pPr/>
              <a:t>5</a:t>
            </a:fld>
            <a:endParaRPr lang="en-US" dirty="0"/>
          </a:p>
        </p:txBody>
      </p:sp>
      <p:cxnSp>
        <p:nvCxnSpPr>
          <p:cNvPr id="18" name="Straight Connector 17"/>
          <p:cNvCxnSpPr/>
          <p:nvPr/>
        </p:nvCxnSpPr>
        <p:spPr>
          <a:xfrm>
            <a:off x="182880" y="762000"/>
            <a:ext cx="880872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82880" y="6248400"/>
            <a:ext cx="880872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28600" y="1066800"/>
            <a:ext cx="8610600" cy="6026265"/>
          </a:xfrm>
          <a:prstGeom prst="rect">
            <a:avLst/>
          </a:prstGeom>
        </p:spPr>
        <p:txBody>
          <a:bodyPr wrap="square">
            <a:spAutoFit/>
          </a:bodyPr>
          <a:lstStyle/>
          <a:p>
            <a:pPr lvl="1" indent="-457200">
              <a:buClr>
                <a:schemeClr val="hlink"/>
              </a:buClr>
              <a:buFont typeface="Arial" panose="020B0604020202020204" pitchFamily="34" charset="0"/>
              <a:buChar char="•"/>
              <a:defRPr/>
            </a:pPr>
            <a:r>
              <a:rPr lang="en-US" sz="2600" b="1" dirty="0" smtClean="0">
                <a:solidFill>
                  <a:schemeClr val="accent1">
                    <a:lumMod val="75000"/>
                  </a:schemeClr>
                </a:solidFill>
              </a:rPr>
              <a:t>Onsite molding, assembly, warehousing.</a:t>
            </a:r>
          </a:p>
          <a:p>
            <a:pPr lvl="1" indent="-457200">
              <a:buClr>
                <a:schemeClr val="hlink"/>
              </a:buClr>
              <a:buFont typeface="Arial" panose="020B0604020202020204" pitchFamily="34" charset="0"/>
              <a:buChar char="•"/>
              <a:defRPr/>
            </a:pPr>
            <a:r>
              <a:rPr lang="en-US" sz="2600" b="1" dirty="0" smtClean="0">
                <a:solidFill>
                  <a:schemeClr val="accent1">
                    <a:lumMod val="75000"/>
                  </a:schemeClr>
                </a:solidFill>
              </a:rPr>
              <a:t>Safety and Quality are manufacturing culture.  </a:t>
            </a:r>
          </a:p>
          <a:p>
            <a:pPr lvl="1" indent="-457200">
              <a:buClr>
                <a:schemeClr val="hlink"/>
              </a:buClr>
              <a:buFont typeface="Arial" panose="020B0604020202020204" pitchFamily="34" charset="0"/>
              <a:buChar char="•"/>
              <a:defRPr/>
            </a:pPr>
            <a:r>
              <a:rPr lang="en-US" sz="2600" b="1" dirty="0" smtClean="0">
                <a:solidFill>
                  <a:schemeClr val="accent1">
                    <a:lumMod val="75000"/>
                  </a:schemeClr>
                </a:solidFill>
              </a:rPr>
              <a:t>Focus and drive “SPEEDY DELIVERY MODEL”</a:t>
            </a:r>
          </a:p>
          <a:p>
            <a:pPr lvl="1" indent="-457200">
              <a:buClr>
                <a:schemeClr val="hlink"/>
              </a:buClr>
              <a:buFont typeface="Arial" panose="020B0604020202020204" pitchFamily="34" charset="0"/>
              <a:buChar char="•"/>
              <a:defRPr/>
            </a:pPr>
            <a:r>
              <a:rPr lang="en-US" sz="2600" b="1" dirty="0" smtClean="0">
                <a:solidFill>
                  <a:schemeClr val="accent1">
                    <a:lumMod val="75000"/>
                  </a:schemeClr>
                </a:solidFill>
              </a:rPr>
              <a:t>One-stop shop for all fiberglass enclosure &amp; accessory needs.</a:t>
            </a:r>
            <a:endParaRPr lang="en-US" sz="2600" b="1" dirty="0">
              <a:solidFill>
                <a:schemeClr val="accent1">
                  <a:lumMod val="75000"/>
                </a:schemeClr>
              </a:solidFill>
            </a:endParaRPr>
          </a:p>
          <a:p>
            <a:pPr marL="0" lvl="1">
              <a:buClr>
                <a:schemeClr val="hlink"/>
              </a:buClr>
              <a:defRPr/>
            </a:pPr>
            <a:endParaRPr lang="en-US" sz="2600" b="1" dirty="0">
              <a:solidFill>
                <a:schemeClr val="accent1">
                  <a:lumMod val="75000"/>
                </a:schemeClr>
              </a:solidFill>
            </a:endParaRPr>
          </a:p>
          <a:p>
            <a:pPr lvl="1" indent="-457200">
              <a:buClr>
                <a:schemeClr val="hlink"/>
              </a:buClr>
              <a:buFont typeface="Arial" panose="020B0604020202020204" pitchFamily="34" charset="0"/>
              <a:buChar char="•"/>
              <a:defRPr/>
            </a:pPr>
            <a:endParaRPr lang="en-US" sz="2600" b="1" dirty="0">
              <a:solidFill>
                <a:schemeClr val="accent1">
                  <a:lumMod val="75000"/>
                </a:schemeClr>
              </a:solidFill>
            </a:endParaRPr>
          </a:p>
          <a:p>
            <a:pPr marL="457200" indent="-457200">
              <a:buFont typeface="Arial" panose="020B0604020202020204" pitchFamily="34" charset="0"/>
              <a:buChar char="•"/>
              <a:defRPr/>
            </a:pPr>
            <a:endParaRPr lang="en-US" altLang="en-US" sz="2600" b="1" dirty="0">
              <a:solidFill>
                <a:schemeClr val="accent1">
                  <a:lumMod val="75000"/>
                </a:schemeClr>
              </a:solidFill>
            </a:endParaRPr>
          </a:p>
          <a:p>
            <a:pPr>
              <a:lnSpc>
                <a:spcPct val="90000"/>
              </a:lnSpc>
              <a:defRPr/>
            </a:pPr>
            <a:endParaRPr lang="en-US" altLang="en-US" sz="2400" dirty="0">
              <a:latin typeface="Calibri Light" panose="020F0302020204030204" pitchFamily="34" charset="0"/>
            </a:endParaRPr>
          </a:p>
          <a:p>
            <a:pPr marL="457200" lvl="0" indent="-457200">
              <a:buFont typeface="Arial" panose="020B0604020202020204" pitchFamily="34" charset="0"/>
              <a:buChar char="•"/>
            </a:pPr>
            <a:endParaRPr lang="en-US" sz="2600" b="1" dirty="0" smtClean="0">
              <a:solidFill>
                <a:schemeClr val="accent1">
                  <a:lumMod val="75000"/>
                </a:schemeClr>
              </a:solidFill>
            </a:endParaRPr>
          </a:p>
          <a:p>
            <a:pPr lvl="0"/>
            <a:endParaRPr lang="en-US" sz="2600" b="1" dirty="0" smtClean="0">
              <a:solidFill>
                <a:srgbClr val="FF0000"/>
              </a:solidFill>
            </a:endParaRPr>
          </a:p>
          <a:p>
            <a:pPr lvl="0"/>
            <a:r>
              <a:rPr lang="en-US" sz="2600" b="1" dirty="0" smtClean="0">
                <a:solidFill>
                  <a:schemeClr val="accent1">
                    <a:lumMod val="75000"/>
                  </a:schemeClr>
                </a:solidFill>
              </a:rPr>
              <a:t> </a:t>
            </a:r>
          </a:p>
          <a:p>
            <a:pPr marL="457200" lvl="0" indent="-457200">
              <a:buFont typeface="Arial" panose="020B0604020202020204" pitchFamily="34" charset="0"/>
              <a:buChar char="•"/>
            </a:pPr>
            <a:endParaRPr lang="en-US" sz="2600" b="1" dirty="0">
              <a:solidFill>
                <a:srgbClr val="295489"/>
              </a:solidFill>
            </a:endParaRPr>
          </a:p>
          <a:p>
            <a:r>
              <a:rPr lang="en-US" sz="2600" dirty="0" smtClean="0"/>
              <a:t>                                                                </a:t>
            </a:r>
            <a:r>
              <a:rPr lang="en-US" sz="2600" b="1" dirty="0">
                <a:solidFill>
                  <a:srgbClr val="295489"/>
                </a:solidFill>
              </a:rPr>
              <a:t/>
            </a:r>
            <a:br>
              <a:rPr lang="en-US" sz="2600" b="1" dirty="0">
                <a:solidFill>
                  <a:srgbClr val="295489"/>
                </a:solidFill>
              </a:rPr>
            </a:br>
            <a:endParaRPr lang="en-US" sz="2600" b="1" dirty="0">
              <a:solidFill>
                <a:srgbClr val="295489"/>
              </a:solidFill>
            </a:endParaRPr>
          </a:p>
        </p:txBody>
      </p:sp>
      <p:sp>
        <p:nvSpPr>
          <p:cNvPr id="7" name="Rectangle 2"/>
          <p:cNvSpPr txBox="1">
            <a:spLocks/>
          </p:cNvSpPr>
          <p:nvPr/>
        </p:nvSpPr>
        <p:spPr>
          <a:xfrm>
            <a:off x="63500" y="76200"/>
            <a:ext cx="8775700" cy="7223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solidFill>
                  <a:srgbClr val="4F81BD">
                    <a:lumMod val="75000"/>
                  </a:srgbClr>
                </a:solidFill>
              </a:rPr>
              <a:t>EXPERIENCED MANUFACTURING</a:t>
            </a:r>
          </a:p>
        </p:txBody>
      </p:sp>
      <p:pic>
        <p:nvPicPr>
          <p:cNvPr id="10" name="Picture 6" descr="DRLLCLS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137922" y="3810001"/>
            <a:ext cx="2376678" cy="159373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Picture 1"/>
          <p:cNvPicPr>
            <a:picLocks noChangeAspect="1"/>
          </p:cNvPicPr>
          <p:nvPr/>
        </p:nvPicPr>
        <p:blipFill>
          <a:blip r:embed="rId4"/>
          <a:stretch>
            <a:fillRect/>
          </a:stretch>
        </p:blipFill>
        <p:spPr>
          <a:xfrm>
            <a:off x="2743200" y="3810000"/>
            <a:ext cx="3433831" cy="1593736"/>
          </a:xfrm>
          <a:prstGeom prst="rect">
            <a:avLst/>
          </a:prstGeom>
        </p:spPr>
      </p:pic>
      <p:pic>
        <p:nvPicPr>
          <p:cNvPr id="13" name="Picture 7" descr="Inv FNSHGOO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00800" y="3830637"/>
            <a:ext cx="2514600" cy="1573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2"/>
          <p:cNvSpPr txBox="1">
            <a:spLocks/>
          </p:cNvSpPr>
          <p:nvPr/>
        </p:nvSpPr>
        <p:spPr>
          <a:xfrm>
            <a:off x="1511300" y="6135688"/>
            <a:ext cx="6642100" cy="7223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b="1" dirty="0">
                <a:solidFill>
                  <a:schemeClr val="accent1">
                    <a:lumMod val="75000"/>
                  </a:schemeClr>
                </a:solidFill>
              </a:rPr>
              <a:t> </a:t>
            </a:r>
            <a:r>
              <a:rPr lang="en-US" sz="2400" b="1" dirty="0" smtClean="0">
                <a:solidFill>
                  <a:schemeClr val="accent1">
                    <a:lumMod val="75000"/>
                  </a:schemeClr>
                </a:solidFill>
              </a:rPr>
              <a:t>     Customer First: Safety, Quality &amp; Delivery.</a:t>
            </a:r>
          </a:p>
        </p:txBody>
      </p:sp>
    </p:spTree>
    <p:extLst>
      <p:ext uri="{BB962C8B-B14F-4D97-AF65-F5344CB8AC3E}">
        <p14:creationId xmlns:p14="http://schemas.microsoft.com/office/powerpoint/2010/main" val="20788094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10"/>
          <p:cNvSpPr>
            <a:spLocks noGrp="1"/>
          </p:cNvSpPr>
          <p:nvPr>
            <p:ph type="ftr" sz="quarter" idx="11"/>
          </p:nvPr>
        </p:nvSpPr>
        <p:spPr>
          <a:xfrm>
            <a:off x="-914400" y="6356350"/>
            <a:ext cx="2895600" cy="365125"/>
          </a:xfrm>
        </p:spPr>
        <p:txBody>
          <a:bodyPr/>
          <a:lstStyle/>
          <a:p>
            <a:r>
              <a:rPr lang="en-US" dirty="0" smtClean="0">
                <a:solidFill>
                  <a:schemeClr val="accent1">
                    <a:lumMod val="75000"/>
                  </a:schemeClr>
                </a:solidFill>
              </a:rPr>
              <a:t>Allied India  </a:t>
            </a:r>
            <a:endParaRPr lang="en-US" dirty="0">
              <a:solidFill>
                <a:schemeClr val="accent1">
                  <a:lumMod val="75000"/>
                </a:schemeClr>
              </a:solidFill>
            </a:endParaRPr>
          </a:p>
        </p:txBody>
      </p:sp>
      <p:sp>
        <p:nvSpPr>
          <p:cNvPr id="12" name="Slide Number Placeholder 11"/>
          <p:cNvSpPr>
            <a:spLocks noGrp="1"/>
          </p:cNvSpPr>
          <p:nvPr>
            <p:ph type="sldNum" sz="quarter" idx="12"/>
          </p:nvPr>
        </p:nvSpPr>
        <p:spPr/>
        <p:txBody>
          <a:bodyPr/>
          <a:lstStyle/>
          <a:p>
            <a:fld id="{B6F15528-21DE-4FAA-801E-634DDDAF4B2B}" type="slidenum">
              <a:rPr lang="en-US" smtClean="0"/>
              <a:pPr/>
              <a:t>6</a:t>
            </a:fld>
            <a:endParaRPr lang="en-US" dirty="0"/>
          </a:p>
        </p:txBody>
      </p:sp>
      <p:cxnSp>
        <p:nvCxnSpPr>
          <p:cNvPr id="18" name="Straight Connector 17"/>
          <p:cNvCxnSpPr/>
          <p:nvPr/>
        </p:nvCxnSpPr>
        <p:spPr>
          <a:xfrm>
            <a:off x="182880" y="762000"/>
            <a:ext cx="880872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82880" y="6248400"/>
            <a:ext cx="880872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28600" y="762000"/>
            <a:ext cx="8610600" cy="7226594"/>
          </a:xfrm>
          <a:prstGeom prst="rect">
            <a:avLst/>
          </a:prstGeom>
        </p:spPr>
        <p:txBody>
          <a:bodyPr wrap="square">
            <a:spAutoFit/>
          </a:bodyPr>
          <a:lstStyle/>
          <a:p>
            <a:pPr lvl="1" indent="-457200">
              <a:buClr>
                <a:schemeClr val="hlink"/>
              </a:buClr>
              <a:buFont typeface="Arial" panose="020B0604020202020204" pitchFamily="34" charset="0"/>
              <a:buChar char="•"/>
              <a:defRPr/>
            </a:pPr>
            <a:r>
              <a:rPr lang="en-US" sz="2600" b="1" dirty="0" smtClean="0">
                <a:solidFill>
                  <a:schemeClr val="accent1">
                    <a:lumMod val="75000"/>
                  </a:schemeClr>
                </a:solidFill>
              </a:rPr>
              <a:t>Traditional Markets:</a:t>
            </a:r>
          </a:p>
          <a:p>
            <a:pPr lvl="2" indent="-457200">
              <a:buClr>
                <a:schemeClr val="hlink"/>
              </a:buClr>
              <a:buFont typeface="Arial" panose="020B0604020202020204" pitchFamily="34" charset="0"/>
              <a:buChar char="•"/>
              <a:defRPr/>
            </a:pPr>
            <a:r>
              <a:rPr lang="en-US" sz="2600" b="1" dirty="0" smtClean="0">
                <a:solidFill>
                  <a:schemeClr val="accent1">
                    <a:lumMod val="75000"/>
                  </a:schemeClr>
                </a:solidFill>
              </a:rPr>
              <a:t>Power Generation and Distribution.</a:t>
            </a:r>
          </a:p>
          <a:p>
            <a:pPr lvl="2" indent="-457200">
              <a:buClr>
                <a:schemeClr val="hlink"/>
              </a:buClr>
              <a:buFont typeface="Arial" panose="020B0604020202020204" pitchFamily="34" charset="0"/>
              <a:buChar char="•"/>
              <a:defRPr/>
            </a:pPr>
            <a:r>
              <a:rPr lang="en-US" sz="2600" b="1" dirty="0" smtClean="0">
                <a:solidFill>
                  <a:schemeClr val="accent1">
                    <a:lumMod val="75000"/>
                  </a:schemeClr>
                </a:solidFill>
              </a:rPr>
              <a:t>Process &amp; Manufacturing Industries.</a:t>
            </a:r>
          </a:p>
          <a:p>
            <a:pPr lvl="2" indent="-457200">
              <a:buClr>
                <a:schemeClr val="hlink"/>
              </a:buClr>
              <a:buFont typeface="Arial" panose="020B0604020202020204" pitchFamily="34" charset="0"/>
              <a:buChar char="•"/>
              <a:defRPr/>
            </a:pPr>
            <a:r>
              <a:rPr lang="en-US" sz="2600" b="1" dirty="0" smtClean="0">
                <a:solidFill>
                  <a:schemeClr val="accent1">
                    <a:lumMod val="75000"/>
                  </a:schemeClr>
                </a:solidFill>
              </a:rPr>
              <a:t>Infrastructure.</a:t>
            </a:r>
          </a:p>
          <a:p>
            <a:pPr marL="457200" lvl="2">
              <a:buClr>
                <a:schemeClr val="hlink"/>
              </a:buClr>
              <a:defRPr/>
            </a:pPr>
            <a:endParaRPr lang="en-US" sz="2600" b="1" dirty="0" smtClean="0">
              <a:solidFill>
                <a:schemeClr val="accent1">
                  <a:lumMod val="75000"/>
                </a:schemeClr>
              </a:solidFill>
            </a:endParaRPr>
          </a:p>
          <a:p>
            <a:pPr lvl="1" indent="-457200">
              <a:buClr>
                <a:schemeClr val="hlink"/>
              </a:buClr>
              <a:buFont typeface="Arial" panose="020B0604020202020204" pitchFamily="34" charset="0"/>
              <a:buChar char="•"/>
              <a:defRPr/>
            </a:pPr>
            <a:r>
              <a:rPr lang="en-US" sz="2600" b="1" dirty="0" smtClean="0">
                <a:solidFill>
                  <a:schemeClr val="accent1">
                    <a:lumMod val="75000"/>
                  </a:schemeClr>
                </a:solidFill>
              </a:rPr>
              <a:t>Emerging Markets:</a:t>
            </a:r>
          </a:p>
          <a:p>
            <a:pPr lvl="2" indent="-457200">
              <a:buClr>
                <a:schemeClr val="hlink"/>
              </a:buClr>
              <a:buFont typeface="Arial" panose="020B0604020202020204" pitchFamily="34" charset="0"/>
              <a:buChar char="•"/>
              <a:defRPr/>
            </a:pPr>
            <a:r>
              <a:rPr lang="en-US" sz="2600" b="1" dirty="0" smtClean="0">
                <a:solidFill>
                  <a:schemeClr val="accent1">
                    <a:lumMod val="75000"/>
                  </a:schemeClr>
                </a:solidFill>
              </a:rPr>
              <a:t>Solar &amp; Wind.</a:t>
            </a:r>
          </a:p>
          <a:p>
            <a:pPr lvl="2" indent="-457200">
              <a:buClr>
                <a:schemeClr val="hlink"/>
              </a:buClr>
              <a:buFont typeface="Arial" panose="020B0604020202020204" pitchFamily="34" charset="0"/>
              <a:buChar char="•"/>
              <a:defRPr/>
            </a:pPr>
            <a:r>
              <a:rPr lang="en-US" sz="2600" b="1" dirty="0" smtClean="0">
                <a:solidFill>
                  <a:schemeClr val="accent1">
                    <a:lumMod val="75000"/>
                  </a:schemeClr>
                </a:solidFill>
              </a:rPr>
              <a:t>Oil-Gas-Petrochemical.</a:t>
            </a:r>
          </a:p>
          <a:p>
            <a:pPr lvl="2" indent="-457200">
              <a:buClr>
                <a:schemeClr val="hlink"/>
              </a:buClr>
              <a:buFont typeface="Arial" panose="020B0604020202020204" pitchFamily="34" charset="0"/>
              <a:buChar char="•"/>
              <a:defRPr/>
            </a:pPr>
            <a:r>
              <a:rPr lang="en-US" sz="2600" b="1" dirty="0" smtClean="0">
                <a:solidFill>
                  <a:schemeClr val="accent1">
                    <a:lumMod val="75000"/>
                  </a:schemeClr>
                </a:solidFill>
              </a:rPr>
              <a:t>Telecommunications &amp; Digital.</a:t>
            </a:r>
            <a:endParaRPr lang="en-US" sz="2600" b="1" dirty="0">
              <a:solidFill>
                <a:schemeClr val="accent1">
                  <a:lumMod val="75000"/>
                </a:schemeClr>
              </a:solidFill>
            </a:endParaRPr>
          </a:p>
          <a:p>
            <a:pPr lvl="1" indent="-457200">
              <a:buClr>
                <a:schemeClr val="hlink"/>
              </a:buClr>
              <a:buFont typeface="Arial" panose="020B0604020202020204" pitchFamily="34" charset="0"/>
              <a:buChar char="•"/>
              <a:defRPr/>
            </a:pPr>
            <a:endParaRPr lang="en-US" sz="2600" b="1" dirty="0">
              <a:solidFill>
                <a:schemeClr val="accent1">
                  <a:lumMod val="75000"/>
                </a:schemeClr>
              </a:solidFill>
            </a:endParaRPr>
          </a:p>
          <a:p>
            <a:pPr marL="457200" indent="-457200">
              <a:buFont typeface="Arial" panose="020B0604020202020204" pitchFamily="34" charset="0"/>
              <a:buChar char="•"/>
              <a:defRPr/>
            </a:pPr>
            <a:endParaRPr lang="en-US" altLang="en-US" sz="2600" b="1" dirty="0">
              <a:solidFill>
                <a:schemeClr val="accent1">
                  <a:lumMod val="75000"/>
                </a:schemeClr>
              </a:solidFill>
            </a:endParaRPr>
          </a:p>
          <a:p>
            <a:pPr>
              <a:lnSpc>
                <a:spcPct val="90000"/>
              </a:lnSpc>
              <a:defRPr/>
            </a:pPr>
            <a:endParaRPr lang="en-US" altLang="en-US" sz="2400" dirty="0">
              <a:latin typeface="Calibri Light" panose="020F0302020204030204" pitchFamily="34" charset="0"/>
            </a:endParaRPr>
          </a:p>
          <a:p>
            <a:pPr marL="457200" lvl="0" indent="-457200">
              <a:buFont typeface="Arial" panose="020B0604020202020204" pitchFamily="34" charset="0"/>
              <a:buChar char="•"/>
            </a:pPr>
            <a:endParaRPr lang="en-US" sz="2600" b="1" dirty="0" smtClean="0">
              <a:solidFill>
                <a:schemeClr val="accent1">
                  <a:lumMod val="75000"/>
                </a:schemeClr>
              </a:solidFill>
            </a:endParaRPr>
          </a:p>
          <a:p>
            <a:pPr lvl="0"/>
            <a:endParaRPr lang="en-US" sz="2600" b="1" dirty="0" smtClean="0">
              <a:solidFill>
                <a:srgbClr val="FF0000"/>
              </a:solidFill>
            </a:endParaRPr>
          </a:p>
          <a:p>
            <a:pPr lvl="0"/>
            <a:r>
              <a:rPr lang="en-US" sz="2600" b="1" dirty="0" smtClean="0">
                <a:solidFill>
                  <a:schemeClr val="accent1">
                    <a:lumMod val="75000"/>
                  </a:schemeClr>
                </a:solidFill>
              </a:rPr>
              <a:t> </a:t>
            </a:r>
          </a:p>
          <a:p>
            <a:pPr marL="457200" lvl="0" indent="-457200">
              <a:buFont typeface="Arial" panose="020B0604020202020204" pitchFamily="34" charset="0"/>
              <a:buChar char="•"/>
            </a:pPr>
            <a:endParaRPr lang="en-US" sz="2600" b="1" dirty="0">
              <a:solidFill>
                <a:srgbClr val="295489"/>
              </a:solidFill>
            </a:endParaRPr>
          </a:p>
          <a:p>
            <a:r>
              <a:rPr lang="en-US" sz="2600" dirty="0" smtClean="0"/>
              <a:t>                                                                </a:t>
            </a:r>
            <a:r>
              <a:rPr lang="en-US" sz="2600" b="1" dirty="0">
                <a:solidFill>
                  <a:srgbClr val="295489"/>
                </a:solidFill>
              </a:rPr>
              <a:t/>
            </a:r>
            <a:br>
              <a:rPr lang="en-US" sz="2600" b="1" dirty="0">
                <a:solidFill>
                  <a:srgbClr val="295489"/>
                </a:solidFill>
              </a:rPr>
            </a:br>
            <a:endParaRPr lang="en-US" sz="2600" b="1" dirty="0">
              <a:solidFill>
                <a:srgbClr val="295489"/>
              </a:solidFill>
            </a:endParaRPr>
          </a:p>
        </p:txBody>
      </p:sp>
      <p:sp>
        <p:nvSpPr>
          <p:cNvPr id="7" name="Rectangle 2"/>
          <p:cNvSpPr txBox="1">
            <a:spLocks/>
          </p:cNvSpPr>
          <p:nvPr/>
        </p:nvSpPr>
        <p:spPr>
          <a:xfrm>
            <a:off x="63500" y="76200"/>
            <a:ext cx="8775700" cy="7223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solidFill>
                  <a:srgbClr val="4F81BD">
                    <a:lumMod val="75000"/>
                  </a:srgbClr>
                </a:solidFill>
              </a:rPr>
              <a:t>MARKETS WE PLAY</a:t>
            </a:r>
          </a:p>
        </p:txBody>
      </p:sp>
      <p:sp>
        <p:nvSpPr>
          <p:cNvPr id="8" name="Rectangle 2"/>
          <p:cNvSpPr txBox="1">
            <a:spLocks/>
          </p:cNvSpPr>
          <p:nvPr/>
        </p:nvSpPr>
        <p:spPr>
          <a:xfrm>
            <a:off x="2209800" y="6211888"/>
            <a:ext cx="5956300" cy="5778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4F81BD">
                    <a:lumMod val="75000"/>
                  </a:srgbClr>
                </a:solidFill>
              </a:rPr>
              <a:t>Application Driven </a:t>
            </a:r>
            <a:r>
              <a:rPr lang="en-US" sz="2200" b="1" dirty="0">
                <a:solidFill>
                  <a:srgbClr val="4F81BD">
                    <a:lumMod val="75000"/>
                  </a:srgbClr>
                </a:solidFill>
              </a:rPr>
              <a:t>P</a:t>
            </a:r>
            <a:r>
              <a:rPr lang="en-US" sz="2200" b="1" dirty="0" smtClean="0">
                <a:solidFill>
                  <a:srgbClr val="4F81BD">
                    <a:lumMod val="75000"/>
                  </a:srgbClr>
                </a:solidFill>
              </a:rPr>
              <a:t>roduct Positioning   </a:t>
            </a:r>
          </a:p>
        </p:txBody>
      </p:sp>
      <p:pic>
        <p:nvPicPr>
          <p:cNvPr id="14" name="Picture 4" descr="WWT Pla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3352800" y="4440157"/>
            <a:ext cx="2667000" cy="1786018"/>
          </a:xfrm>
          <a:prstGeom prst="rect">
            <a:avLst/>
          </a:prstGeom>
        </p:spPr>
      </p:pic>
      <p:pic>
        <p:nvPicPr>
          <p:cNvPr id="15" name="Picture 5" descr="Two guys refiner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4440157"/>
            <a:ext cx="2668866" cy="177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 descr="Sola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32525" y="4419600"/>
            <a:ext cx="2652395" cy="1761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9"/>
          <p:cNvGrpSpPr>
            <a:grpSpLocks/>
          </p:cNvGrpSpPr>
          <p:nvPr/>
        </p:nvGrpSpPr>
        <p:grpSpPr bwMode="auto">
          <a:xfrm>
            <a:off x="6172200" y="2133600"/>
            <a:ext cx="2819400" cy="2209800"/>
            <a:chOff x="3792" y="2688"/>
            <a:chExt cx="1248" cy="768"/>
          </a:xfrm>
        </p:grpSpPr>
        <p:pic>
          <p:nvPicPr>
            <p:cNvPr id="17" name="Picture 10" descr="1_2"/>
            <p:cNvPicPr>
              <a:picLocks noChangeAspect="1" noChangeArrowheads="1"/>
            </p:cNvPicPr>
            <p:nvPr/>
          </p:nvPicPr>
          <p:blipFill>
            <a:blip r:embed="rId6">
              <a:extLst>
                <a:ext uri="{28A0092B-C50C-407E-A947-70E740481C1C}">
                  <a14:useLocalDpi xmlns:a14="http://schemas.microsoft.com/office/drawing/2010/main" val="0"/>
                </a:ext>
              </a:extLst>
            </a:blip>
            <a:srcRect r="46153" b="45247"/>
            <a:stretch>
              <a:fillRect/>
            </a:stretch>
          </p:blipFill>
          <p:spPr bwMode="auto">
            <a:xfrm>
              <a:off x="3792" y="2688"/>
              <a:ext cx="672" cy="432"/>
            </a:xfrm>
            <a:prstGeom prst="rect">
              <a:avLst/>
            </a:prstGeom>
            <a:noFill/>
            <a:ln w="9525">
              <a:solidFill>
                <a:srgbClr val="887E6E"/>
              </a:solidFill>
              <a:miter lim="800000"/>
              <a:headEnd/>
              <a:tailEnd/>
            </a:ln>
            <a:extLst>
              <a:ext uri="{909E8E84-426E-40DD-AFC4-6F175D3DCCD1}">
                <a14:hiddenFill xmlns:a14="http://schemas.microsoft.com/office/drawing/2010/main">
                  <a:solidFill>
                    <a:srgbClr val="FFFFFF"/>
                  </a:solidFill>
                </a14:hiddenFill>
              </a:ext>
            </a:extLst>
          </p:spPr>
        </p:pic>
        <p:pic>
          <p:nvPicPr>
            <p:cNvPr id="19" name="Picture 11" descr="1_2"/>
            <p:cNvPicPr>
              <a:picLocks noChangeAspect="1" noChangeArrowheads="1"/>
            </p:cNvPicPr>
            <p:nvPr/>
          </p:nvPicPr>
          <p:blipFill>
            <a:blip r:embed="rId6">
              <a:extLst>
                <a:ext uri="{28A0092B-C50C-407E-A947-70E740481C1C}">
                  <a14:useLocalDpi xmlns:a14="http://schemas.microsoft.com/office/drawing/2010/main" val="0"/>
                </a:ext>
              </a:extLst>
            </a:blip>
            <a:srcRect l="53847" t="24335" b="20912"/>
            <a:stretch>
              <a:fillRect/>
            </a:stretch>
          </p:blipFill>
          <p:spPr bwMode="auto">
            <a:xfrm>
              <a:off x="4464" y="2880"/>
              <a:ext cx="576" cy="432"/>
            </a:xfrm>
            <a:prstGeom prst="rect">
              <a:avLst/>
            </a:prstGeom>
            <a:noFill/>
            <a:ln w="9525">
              <a:solidFill>
                <a:srgbClr val="887E6E"/>
              </a:solidFill>
              <a:miter lim="800000"/>
              <a:headEnd/>
              <a:tailEnd/>
            </a:ln>
            <a:extLst>
              <a:ext uri="{909E8E84-426E-40DD-AFC4-6F175D3DCCD1}">
                <a14:hiddenFill xmlns:a14="http://schemas.microsoft.com/office/drawing/2010/main">
                  <a:solidFill>
                    <a:srgbClr val="FFFFFF"/>
                  </a:solidFill>
                </a14:hiddenFill>
              </a:ext>
            </a:extLst>
          </p:spPr>
        </p:pic>
        <p:pic>
          <p:nvPicPr>
            <p:cNvPr id="20" name="Picture 12" descr="1_2"/>
            <p:cNvPicPr>
              <a:picLocks noChangeAspect="1" noChangeArrowheads="1"/>
            </p:cNvPicPr>
            <p:nvPr/>
          </p:nvPicPr>
          <p:blipFill>
            <a:blip r:embed="rId6">
              <a:extLst>
                <a:ext uri="{28A0092B-C50C-407E-A947-70E740481C1C}">
                  <a14:useLocalDpi xmlns:a14="http://schemas.microsoft.com/office/drawing/2010/main" val="0"/>
                </a:ext>
              </a:extLst>
            </a:blip>
            <a:srcRect l="15384" t="42586" r="30769" b="2661"/>
            <a:stretch>
              <a:fillRect/>
            </a:stretch>
          </p:blipFill>
          <p:spPr bwMode="auto">
            <a:xfrm>
              <a:off x="3984" y="3024"/>
              <a:ext cx="672" cy="432"/>
            </a:xfrm>
            <a:prstGeom prst="rect">
              <a:avLst/>
            </a:prstGeom>
            <a:noFill/>
            <a:ln w="9525">
              <a:solidFill>
                <a:srgbClr val="887E6E"/>
              </a:solidFill>
              <a:miter lim="800000"/>
              <a:headEnd/>
              <a:tailEnd/>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49479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10"/>
          <p:cNvSpPr>
            <a:spLocks noGrp="1"/>
          </p:cNvSpPr>
          <p:nvPr>
            <p:ph type="ftr" sz="quarter" idx="11"/>
          </p:nvPr>
        </p:nvSpPr>
        <p:spPr>
          <a:xfrm>
            <a:off x="-914400" y="6356350"/>
            <a:ext cx="2895600" cy="365125"/>
          </a:xfrm>
        </p:spPr>
        <p:txBody>
          <a:bodyPr/>
          <a:lstStyle/>
          <a:p>
            <a:r>
              <a:rPr lang="en-US" dirty="0" smtClean="0">
                <a:solidFill>
                  <a:schemeClr val="accent1">
                    <a:lumMod val="75000"/>
                  </a:schemeClr>
                </a:solidFill>
              </a:rPr>
              <a:t>Allied India  </a:t>
            </a:r>
            <a:endParaRPr lang="en-US" dirty="0">
              <a:solidFill>
                <a:schemeClr val="accent1">
                  <a:lumMod val="75000"/>
                </a:schemeClr>
              </a:solidFill>
            </a:endParaRPr>
          </a:p>
        </p:txBody>
      </p:sp>
      <p:sp>
        <p:nvSpPr>
          <p:cNvPr id="12" name="Slide Number Placeholder 11"/>
          <p:cNvSpPr>
            <a:spLocks noGrp="1"/>
          </p:cNvSpPr>
          <p:nvPr>
            <p:ph type="sldNum" sz="quarter" idx="12"/>
          </p:nvPr>
        </p:nvSpPr>
        <p:spPr/>
        <p:txBody>
          <a:bodyPr/>
          <a:lstStyle/>
          <a:p>
            <a:fld id="{B6F15528-21DE-4FAA-801E-634DDDAF4B2B}" type="slidenum">
              <a:rPr lang="en-US" smtClean="0"/>
              <a:pPr/>
              <a:t>7</a:t>
            </a:fld>
            <a:endParaRPr lang="en-US" dirty="0"/>
          </a:p>
        </p:txBody>
      </p:sp>
      <p:cxnSp>
        <p:nvCxnSpPr>
          <p:cNvPr id="18" name="Straight Connector 17"/>
          <p:cNvCxnSpPr/>
          <p:nvPr/>
        </p:nvCxnSpPr>
        <p:spPr>
          <a:xfrm>
            <a:off x="182880" y="762000"/>
            <a:ext cx="880872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82880" y="6248400"/>
            <a:ext cx="880872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28600" y="838200"/>
            <a:ext cx="8610600" cy="6826484"/>
          </a:xfrm>
          <a:prstGeom prst="rect">
            <a:avLst/>
          </a:prstGeom>
        </p:spPr>
        <p:txBody>
          <a:bodyPr wrap="square">
            <a:spAutoFit/>
          </a:bodyPr>
          <a:lstStyle/>
          <a:p>
            <a:pPr lvl="1" indent="-457200">
              <a:buClr>
                <a:schemeClr val="hlink"/>
              </a:buClr>
              <a:buFont typeface="Arial" panose="020B0604020202020204" pitchFamily="34" charset="0"/>
              <a:buChar char="•"/>
              <a:defRPr/>
            </a:pPr>
            <a:r>
              <a:rPr lang="en-US" sz="2600" b="1" dirty="0" smtClean="0">
                <a:solidFill>
                  <a:schemeClr val="accent1">
                    <a:lumMod val="75000"/>
                  </a:schemeClr>
                </a:solidFill>
              </a:rPr>
              <a:t>In-House Lab to test hose down, Conduit pullout etc.</a:t>
            </a:r>
          </a:p>
          <a:p>
            <a:pPr lvl="1" indent="-457200">
              <a:buClr>
                <a:schemeClr val="hlink"/>
              </a:buClr>
              <a:buFont typeface="Arial" panose="020B0604020202020204" pitchFamily="34" charset="0"/>
              <a:buChar char="•"/>
              <a:defRPr/>
            </a:pPr>
            <a:r>
              <a:rPr lang="en-US" sz="2600" b="1" dirty="0" smtClean="0">
                <a:solidFill>
                  <a:schemeClr val="accent1">
                    <a:lumMod val="75000"/>
                  </a:schemeClr>
                </a:solidFill>
              </a:rPr>
              <a:t>UL and CSA approved facility.</a:t>
            </a:r>
          </a:p>
          <a:p>
            <a:pPr lvl="1" indent="-457200">
              <a:buClr>
                <a:schemeClr val="hlink"/>
              </a:buClr>
              <a:buFont typeface="Arial" panose="020B0604020202020204" pitchFamily="34" charset="0"/>
              <a:buChar char="•"/>
              <a:defRPr/>
            </a:pPr>
            <a:r>
              <a:rPr lang="en-US" sz="2600" b="1" dirty="0" smtClean="0">
                <a:solidFill>
                  <a:schemeClr val="accent1">
                    <a:lumMod val="75000"/>
                  </a:schemeClr>
                </a:solidFill>
              </a:rPr>
              <a:t>Equipped to perform basic material testing.</a:t>
            </a:r>
          </a:p>
          <a:p>
            <a:pPr lvl="1" indent="-457200">
              <a:buClr>
                <a:schemeClr val="hlink"/>
              </a:buClr>
              <a:buFont typeface="Arial" panose="020B0604020202020204" pitchFamily="34" charset="0"/>
              <a:buChar char="•"/>
              <a:defRPr/>
            </a:pPr>
            <a:r>
              <a:rPr lang="en-US" sz="2600" b="1" dirty="0" smtClean="0">
                <a:solidFill>
                  <a:schemeClr val="accent1">
                    <a:lumMod val="75000"/>
                  </a:schemeClr>
                </a:solidFill>
              </a:rPr>
              <a:t>Resin Transfer Molding &amp; Hand-Layup.</a:t>
            </a:r>
          </a:p>
          <a:p>
            <a:pPr lvl="1" indent="-457200">
              <a:buClr>
                <a:schemeClr val="hlink"/>
              </a:buClr>
              <a:buFont typeface="Arial" panose="020B0604020202020204" pitchFamily="34" charset="0"/>
              <a:buChar char="•"/>
              <a:defRPr/>
            </a:pPr>
            <a:r>
              <a:rPr lang="en-US" sz="2600" b="1" dirty="0" smtClean="0">
                <a:solidFill>
                  <a:schemeClr val="accent1">
                    <a:lumMod val="75000"/>
                  </a:schemeClr>
                </a:solidFill>
              </a:rPr>
              <a:t>Compression Molding capability up to 400T.</a:t>
            </a:r>
          </a:p>
          <a:p>
            <a:pPr lvl="1" indent="-457200">
              <a:buClr>
                <a:schemeClr val="hlink"/>
              </a:buClr>
              <a:buFont typeface="Arial" panose="020B0604020202020204" pitchFamily="34" charset="0"/>
              <a:buChar char="•"/>
              <a:defRPr/>
            </a:pPr>
            <a:r>
              <a:rPr lang="en-US" sz="2600" b="1" dirty="0" smtClean="0">
                <a:solidFill>
                  <a:schemeClr val="accent1">
                    <a:lumMod val="75000"/>
                  </a:schemeClr>
                </a:solidFill>
              </a:rPr>
              <a:t>Custom Modifications :CNC Smart drill.</a:t>
            </a:r>
          </a:p>
          <a:p>
            <a:pPr lvl="1" indent="-457200">
              <a:buClr>
                <a:schemeClr val="hlink"/>
              </a:buClr>
              <a:buFont typeface="Arial" panose="020B0604020202020204" pitchFamily="34" charset="0"/>
              <a:buChar char="•"/>
              <a:defRPr/>
            </a:pPr>
            <a:r>
              <a:rPr lang="en-US" sz="2600" b="1" dirty="0" smtClean="0">
                <a:solidFill>
                  <a:schemeClr val="accent1">
                    <a:lumMod val="75000"/>
                  </a:schemeClr>
                </a:solidFill>
              </a:rPr>
              <a:t>Build to Print.</a:t>
            </a:r>
          </a:p>
          <a:p>
            <a:pPr marL="457200" lvl="2">
              <a:buClr>
                <a:schemeClr val="hlink"/>
              </a:buClr>
              <a:defRPr/>
            </a:pPr>
            <a:endParaRPr lang="en-US" sz="2600" b="1" dirty="0" smtClean="0">
              <a:solidFill>
                <a:schemeClr val="accent1">
                  <a:lumMod val="75000"/>
                </a:schemeClr>
              </a:solidFill>
            </a:endParaRPr>
          </a:p>
          <a:p>
            <a:pPr marL="0" lvl="1">
              <a:buClr>
                <a:schemeClr val="hlink"/>
              </a:buClr>
              <a:defRPr/>
            </a:pPr>
            <a:endParaRPr lang="en-US" sz="2600" b="1" dirty="0">
              <a:solidFill>
                <a:schemeClr val="accent1">
                  <a:lumMod val="75000"/>
                </a:schemeClr>
              </a:solidFill>
            </a:endParaRPr>
          </a:p>
          <a:p>
            <a:pPr marL="457200" indent="-457200">
              <a:buFont typeface="Arial" panose="020B0604020202020204" pitchFamily="34" charset="0"/>
              <a:buChar char="•"/>
              <a:defRPr/>
            </a:pPr>
            <a:endParaRPr lang="en-US" altLang="en-US" sz="2600" b="1" dirty="0">
              <a:solidFill>
                <a:schemeClr val="accent1">
                  <a:lumMod val="75000"/>
                </a:schemeClr>
              </a:solidFill>
            </a:endParaRPr>
          </a:p>
          <a:p>
            <a:pPr>
              <a:lnSpc>
                <a:spcPct val="90000"/>
              </a:lnSpc>
              <a:defRPr/>
            </a:pPr>
            <a:endParaRPr lang="en-US" altLang="en-US" sz="2400" dirty="0">
              <a:latin typeface="Calibri Light" panose="020F0302020204030204" pitchFamily="34" charset="0"/>
            </a:endParaRPr>
          </a:p>
          <a:p>
            <a:pPr marL="457200" lvl="0" indent="-457200">
              <a:buFont typeface="Arial" panose="020B0604020202020204" pitchFamily="34" charset="0"/>
              <a:buChar char="•"/>
            </a:pPr>
            <a:endParaRPr lang="en-US" sz="2600" b="1" dirty="0" smtClean="0">
              <a:solidFill>
                <a:schemeClr val="accent1">
                  <a:lumMod val="75000"/>
                </a:schemeClr>
              </a:solidFill>
            </a:endParaRPr>
          </a:p>
          <a:p>
            <a:pPr lvl="0"/>
            <a:endParaRPr lang="en-US" sz="2600" b="1" dirty="0" smtClean="0">
              <a:solidFill>
                <a:srgbClr val="FF0000"/>
              </a:solidFill>
            </a:endParaRPr>
          </a:p>
          <a:p>
            <a:pPr lvl="0"/>
            <a:r>
              <a:rPr lang="en-US" sz="2600" b="1" dirty="0" smtClean="0">
                <a:solidFill>
                  <a:schemeClr val="accent1">
                    <a:lumMod val="75000"/>
                  </a:schemeClr>
                </a:solidFill>
              </a:rPr>
              <a:t> </a:t>
            </a:r>
          </a:p>
          <a:p>
            <a:pPr marL="457200" lvl="0" indent="-457200">
              <a:buFont typeface="Arial" panose="020B0604020202020204" pitchFamily="34" charset="0"/>
              <a:buChar char="•"/>
            </a:pPr>
            <a:endParaRPr lang="en-US" sz="2600" b="1" dirty="0">
              <a:solidFill>
                <a:srgbClr val="295489"/>
              </a:solidFill>
            </a:endParaRPr>
          </a:p>
          <a:p>
            <a:r>
              <a:rPr lang="en-US" sz="2600" dirty="0" smtClean="0"/>
              <a:t>                                                                </a:t>
            </a:r>
            <a:r>
              <a:rPr lang="en-US" sz="2600" b="1" dirty="0">
                <a:solidFill>
                  <a:srgbClr val="295489"/>
                </a:solidFill>
              </a:rPr>
              <a:t/>
            </a:r>
            <a:br>
              <a:rPr lang="en-US" sz="2600" b="1" dirty="0">
                <a:solidFill>
                  <a:srgbClr val="295489"/>
                </a:solidFill>
              </a:rPr>
            </a:br>
            <a:endParaRPr lang="en-US" sz="2600" b="1" dirty="0">
              <a:solidFill>
                <a:srgbClr val="295489"/>
              </a:solidFill>
            </a:endParaRPr>
          </a:p>
        </p:txBody>
      </p:sp>
      <p:sp>
        <p:nvSpPr>
          <p:cNvPr id="7" name="Rectangle 2"/>
          <p:cNvSpPr txBox="1">
            <a:spLocks/>
          </p:cNvSpPr>
          <p:nvPr/>
        </p:nvSpPr>
        <p:spPr>
          <a:xfrm>
            <a:off x="63500" y="76200"/>
            <a:ext cx="8775700" cy="7223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solidFill>
                  <a:srgbClr val="4F81BD">
                    <a:lumMod val="75000"/>
                  </a:srgbClr>
                </a:solidFill>
              </a:rPr>
              <a:t>TECHNICAL CAPABILITIES</a:t>
            </a:r>
          </a:p>
        </p:txBody>
      </p:sp>
      <p:sp>
        <p:nvSpPr>
          <p:cNvPr id="8" name="Rectangle 2"/>
          <p:cNvSpPr txBox="1">
            <a:spLocks/>
          </p:cNvSpPr>
          <p:nvPr/>
        </p:nvSpPr>
        <p:spPr>
          <a:xfrm>
            <a:off x="1447800" y="6203950"/>
            <a:ext cx="6705600" cy="5778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4F81BD">
                    <a:lumMod val="75000"/>
                  </a:srgbClr>
                </a:solidFill>
              </a:rPr>
              <a:t>Product and Process Expertise Drives Customer Value</a:t>
            </a:r>
          </a:p>
        </p:txBody>
      </p:sp>
      <p:pic>
        <p:nvPicPr>
          <p:cNvPr id="2" name="Picture 1"/>
          <p:cNvPicPr>
            <a:picLocks noChangeAspect="1"/>
          </p:cNvPicPr>
          <p:nvPr/>
        </p:nvPicPr>
        <p:blipFill>
          <a:blip r:embed="rId3"/>
          <a:stretch>
            <a:fillRect/>
          </a:stretch>
        </p:blipFill>
        <p:spPr>
          <a:xfrm>
            <a:off x="101916" y="4191000"/>
            <a:ext cx="2908292" cy="1675496"/>
          </a:xfrm>
          <a:prstGeom prst="rect">
            <a:avLst/>
          </a:prstGeom>
        </p:spPr>
      </p:pic>
      <p:pic>
        <p:nvPicPr>
          <p:cNvPr id="3" name="Picture 2"/>
          <p:cNvPicPr>
            <a:picLocks noChangeAspect="1"/>
          </p:cNvPicPr>
          <p:nvPr/>
        </p:nvPicPr>
        <p:blipFill>
          <a:blip r:embed="rId4"/>
          <a:stretch>
            <a:fillRect/>
          </a:stretch>
        </p:blipFill>
        <p:spPr>
          <a:xfrm>
            <a:off x="3302316" y="4226653"/>
            <a:ext cx="2805915" cy="1640747"/>
          </a:xfrm>
          <a:prstGeom prst="rect">
            <a:avLst/>
          </a:prstGeom>
        </p:spPr>
      </p:pic>
      <p:pic>
        <p:nvPicPr>
          <p:cNvPr id="4" name="Picture 3"/>
          <p:cNvPicPr>
            <a:picLocks noChangeAspect="1"/>
          </p:cNvPicPr>
          <p:nvPr/>
        </p:nvPicPr>
        <p:blipFill>
          <a:blip r:embed="rId5"/>
          <a:stretch>
            <a:fillRect/>
          </a:stretch>
        </p:blipFill>
        <p:spPr>
          <a:xfrm>
            <a:off x="6426516" y="4226654"/>
            <a:ext cx="2565084" cy="1694460"/>
          </a:xfrm>
          <a:prstGeom prst="rect">
            <a:avLst/>
          </a:prstGeom>
        </p:spPr>
      </p:pic>
    </p:spTree>
    <p:extLst>
      <p:ext uri="{BB962C8B-B14F-4D97-AF65-F5344CB8AC3E}">
        <p14:creationId xmlns:p14="http://schemas.microsoft.com/office/powerpoint/2010/main" val="3481043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10"/>
          <p:cNvSpPr>
            <a:spLocks noGrp="1"/>
          </p:cNvSpPr>
          <p:nvPr>
            <p:ph type="ftr" sz="quarter" idx="11"/>
          </p:nvPr>
        </p:nvSpPr>
        <p:spPr>
          <a:xfrm>
            <a:off x="-914400" y="6356350"/>
            <a:ext cx="2895600" cy="365125"/>
          </a:xfrm>
        </p:spPr>
        <p:txBody>
          <a:bodyPr/>
          <a:lstStyle/>
          <a:p>
            <a:r>
              <a:rPr lang="en-US" dirty="0" smtClean="0">
                <a:solidFill>
                  <a:schemeClr val="accent1">
                    <a:lumMod val="75000"/>
                  </a:schemeClr>
                </a:solidFill>
              </a:rPr>
              <a:t>Allied India  </a:t>
            </a:r>
            <a:endParaRPr lang="en-US" dirty="0">
              <a:solidFill>
                <a:schemeClr val="accent1">
                  <a:lumMod val="75000"/>
                </a:schemeClr>
              </a:solidFill>
            </a:endParaRPr>
          </a:p>
        </p:txBody>
      </p:sp>
      <p:sp>
        <p:nvSpPr>
          <p:cNvPr id="12" name="Slide Number Placeholder 11"/>
          <p:cNvSpPr>
            <a:spLocks noGrp="1"/>
          </p:cNvSpPr>
          <p:nvPr>
            <p:ph type="sldNum" sz="quarter" idx="12"/>
          </p:nvPr>
        </p:nvSpPr>
        <p:spPr/>
        <p:txBody>
          <a:bodyPr/>
          <a:lstStyle/>
          <a:p>
            <a:fld id="{B6F15528-21DE-4FAA-801E-634DDDAF4B2B}" type="slidenum">
              <a:rPr lang="en-US" smtClean="0"/>
              <a:pPr/>
              <a:t>8</a:t>
            </a:fld>
            <a:endParaRPr lang="en-US" dirty="0"/>
          </a:p>
        </p:txBody>
      </p:sp>
      <p:cxnSp>
        <p:nvCxnSpPr>
          <p:cNvPr id="18" name="Straight Connector 17"/>
          <p:cNvCxnSpPr/>
          <p:nvPr/>
        </p:nvCxnSpPr>
        <p:spPr>
          <a:xfrm>
            <a:off x="182880" y="762000"/>
            <a:ext cx="880872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82880" y="6248400"/>
            <a:ext cx="880872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28600" y="838200"/>
            <a:ext cx="3810000" cy="9227141"/>
          </a:xfrm>
          <a:prstGeom prst="rect">
            <a:avLst/>
          </a:prstGeom>
        </p:spPr>
        <p:txBody>
          <a:bodyPr wrap="square">
            <a:spAutoFit/>
          </a:bodyPr>
          <a:lstStyle/>
          <a:p>
            <a:pPr lvl="1" indent="-457200">
              <a:buClr>
                <a:schemeClr val="hlink"/>
              </a:buClr>
              <a:buFont typeface="Arial" panose="020B0604020202020204" pitchFamily="34" charset="0"/>
              <a:buChar char="•"/>
              <a:defRPr/>
            </a:pPr>
            <a:r>
              <a:rPr lang="en-US" sz="2600" b="1" dirty="0" smtClean="0">
                <a:solidFill>
                  <a:schemeClr val="accent1">
                    <a:lumMod val="75000"/>
                  </a:schemeClr>
                </a:solidFill>
              </a:rPr>
              <a:t>12 </a:t>
            </a:r>
            <a:r>
              <a:rPr lang="en-US" sz="2600" b="1" dirty="0">
                <a:solidFill>
                  <a:schemeClr val="accent1">
                    <a:lumMod val="75000"/>
                  </a:schemeClr>
                </a:solidFill>
              </a:rPr>
              <a:t>Full-Time Engineers, all cross trained to support three core functions.</a:t>
            </a:r>
          </a:p>
          <a:p>
            <a:pPr lvl="1" indent="-457200">
              <a:buClr>
                <a:schemeClr val="hlink"/>
              </a:buClr>
              <a:buFont typeface="Arial" panose="020B0604020202020204" pitchFamily="34" charset="0"/>
              <a:buChar char="•"/>
              <a:defRPr/>
            </a:pPr>
            <a:r>
              <a:rPr lang="en-US" sz="2600" b="1" dirty="0">
                <a:solidFill>
                  <a:schemeClr val="accent1">
                    <a:lumMod val="75000"/>
                  </a:schemeClr>
                </a:solidFill>
              </a:rPr>
              <a:t>9 CAD Operators experienced on a wide variety of design software programs.</a:t>
            </a:r>
          </a:p>
          <a:p>
            <a:pPr lvl="1" indent="-457200">
              <a:buClr>
                <a:schemeClr val="hlink"/>
              </a:buClr>
              <a:buFont typeface="Arial" panose="020B0604020202020204" pitchFamily="34" charset="0"/>
              <a:buChar char="•"/>
              <a:defRPr/>
            </a:pPr>
            <a:r>
              <a:rPr lang="en-US" sz="2600" b="1" dirty="0">
                <a:solidFill>
                  <a:schemeClr val="accent1">
                    <a:lumMod val="75000"/>
                  </a:schemeClr>
                </a:solidFill>
              </a:rPr>
              <a:t>Several external partners for SLA and other rapid prototyping needs.</a:t>
            </a:r>
          </a:p>
          <a:p>
            <a:pPr lvl="1" indent="-457200">
              <a:buClr>
                <a:schemeClr val="hlink"/>
              </a:buClr>
              <a:buFont typeface="Arial" panose="020B0604020202020204" pitchFamily="34" charset="0"/>
              <a:buChar char="•"/>
              <a:defRPr/>
            </a:pPr>
            <a:endParaRPr lang="en-US" sz="2600" b="1" dirty="0" smtClean="0">
              <a:solidFill>
                <a:schemeClr val="accent1">
                  <a:lumMod val="75000"/>
                </a:schemeClr>
              </a:solidFill>
            </a:endParaRPr>
          </a:p>
          <a:p>
            <a:pPr marL="457200" lvl="2">
              <a:buClr>
                <a:schemeClr val="hlink"/>
              </a:buClr>
              <a:defRPr/>
            </a:pPr>
            <a:endParaRPr lang="en-US" sz="2600" b="1" dirty="0" smtClean="0">
              <a:solidFill>
                <a:schemeClr val="accent1">
                  <a:lumMod val="75000"/>
                </a:schemeClr>
              </a:solidFill>
            </a:endParaRPr>
          </a:p>
          <a:p>
            <a:pPr marL="0" lvl="1">
              <a:buClr>
                <a:schemeClr val="hlink"/>
              </a:buClr>
              <a:defRPr/>
            </a:pPr>
            <a:endParaRPr lang="en-US" sz="2600" b="1" dirty="0">
              <a:solidFill>
                <a:schemeClr val="accent1">
                  <a:lumMod val="75000"/>
                </a:schemeClr>
              </a:solidFill>
            </a:endParaRPr>
          </a:p>
          <a:p>
            <a:pPr marL="457200" indent="-457200">
              <a:buFont typeface="Arial" panose="020B0604020202020204" pitchFamily="34" charset="0"/>
              <a:buChar char="•"/>
              <a:defRPr/>
            </a:pPr>
            <a:endParaRPr lang="en-US" altLang="en-US" sz="2600" b="1" dirty="0">
              <a:solidFill>
                <a:schemeClr val="accent1">
                  <a:lumMod val="75000"/>
                </a:schemeClr>
              </a:solidFill>
            </a:endParaRPr>
          </a:p>
          <a:p>
            <a:pPr>
              <a:lnSpc>
                <a:spcPct val="90000"/>
              </a:lnSpc>
              <a:defRPr/>
            </a:pPr>
            <a:endParaRPr lang="en-US" altLang="en-US" sz="2400" dirty="0">
              <a:latin typeface="Calibri Light" panose="020F0302020204030204" pitchFamily="34" charset="0"/>
            </a:endParaRPr>
          </a:p>
          <a:p>
            <a:pPr marL="457200" lvl="0" indent="-457200">
              <a:buFont typeface="Arial" panose="020B0604020202020204" pitchFamily="34" charset="0"/>
              <a:buChar char="•"/>
            </a:pPr>
            <a:endParaRPr lang="en-US" sz="2600" b="1" dirty="0" smtClean="0">
              <a:solidFill>
                <a:schemeClr val="accent1">
                  <a:lumMod val="75000"/>
                </a:schemeClr>
              </a:solidFill>
            </a:endParaRPr>
          </a:p>
          <a:p>
            <a:pPr lvl="0"/>
            <a:endParaRPr lang="en-US" sz="2600" b="1" dirty="0" smtClean="0">
              <a:solidFill>
                <a:srgbClr val="FF0000"/>
              </a:solidFill>
            </a:endParaRPr>
          </a:p>
          <a:p>
            <a:pPr lvl="0"/>
            <a:r>
              <a:rPr lang="en-US" sz="2600" b="1" dirty="0" smtClean="0">
                <a:solidFill>
                  <a:schemeClr val="accent1">
                    <a:lumMod val="75000"/>
                  </a:schemeClr>
                </a:solidFill>
              </a:rPr>
              <a:t> </a:t>
            </a:r>
          </a:p>
          <a:p>
            <a:pPr marL="457200" lvl="0" indent="-457200">
              <a:buFont typeface="Arial" panose="020B0604020202020204" pitchFamily="34" charset="0"/>
              <a:buChar char="•"/>
            </a:pPr>
            <a:endParaRPr lang="en-US" sz="2600" b="1" dirty="0">
              <a:solidFill>
                <a:srgbClr val="295489"/>
              </a:solidFill>
            </a:endParaRPr>
          </a:p>
          <a:p>
            <a:r>
              <a:rPr lang="en-US" sz="2600" dirty="0" smtClean="0"/>
              <a:t>                                                                </a:t>
            </a:r>
            <a:r>
              <a:rPr lang="en-US" sz="2600" b="1" dirty="0">
                <a:solidFill>
                  <a:srgbClr val="295489"/>
                </a:solidFill>
              </a:rPr>
              <a:t/>
            </a:r>
            <a:br>
              <a:rPr lang="en-US" sz="2600" b="1" dirty="0">
                <a:solidFill>
                  <a:srgbClr val="295489"/>
                </a:solidFill>
              </a:rPr>
            </a:br>
            <a:endParaRPr lang="en-US" sz="2600" b="1" dirty="0">
              <a:solidFill>
                <a:srgbClr val="295489"/>
              </a:solidFill>
            </a:endParaRPr>
          </a:p>
        </p:txBody>
      </p:sp>
      <p:sp>
        <p:nvSpPr>
          <p:cNvPr id="7" name="Rectangle 2"/>
          <p:cNvSpPr txBox="1">
            <a:spLocks/>
          </p:cNvSpPr>
          <p:nvPr/>
        </p:nvSpPr>
        <p:spPr>
          <a:xfrm>
            <a:off x="63500" y="76200"/>
            <a:ext cx="8775700" cy="7223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solidFill>
                  <a:srgbClr val="4F81BD">
                    <a:lumMod val="75000"/>
                  </a:srgbClr>
                </a:solidFill>
              </a:rPr>
              <a:t>REASERCH &amp; DEVELOPMENT: GLOBAL TEAM</a:t>
            </a:r>
          </a:p>
        </p:txBody>
      </p:sp>
      <p:sp>
        <p:nvSpPr>
          <p:cNvPr id="8" name="Rectangle 2"/>
          <p:cNvSpPr txBox="1">
            <a:spLocks/>
          </p:cNvSpPr>
          <p:nvPr/>
        </p:nvSpPr>
        <p:spPr>
          <a:xfrm>
            <a:off x="1447800" y="6203950"/>
            <a:ext cx="7467600" cy="5778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4F81BD">
                    <a:lumMod val="75000"/>
                  </a:srgbClr>
                </a:solidFill>
              </a:rPr>
              <a:t>Customer Driven New Products &amp; New Technologies</a:t>
            </a:r>
          </a:p>
        </p:txBody>
      </p:sp>
      <p:grpSp>
        <p:nvGrpSpPr>
          <p:cNvPr id="13" name="Group 11"/>
          <p:cNvGrpSpPr>
            <a:grpSpLocks/>
          </p:cNvGrpSpPr>
          <p:nvPr/>
        </p:nvGrpSpPr>
        <p:grpSpPr bwMode="auto">
          <a:xfrm>
            <a:off x="4353113" y="1255712"/>
            <a:ext cx="4486088" cy="4414839"/>
            <a:chOff x="1630" y="1920"/>
            <a:chExt cx="2402" cy="2208"/>
          </a:xfrm>
        </p:grpSpPr>
        <p:sp>
          <p:nvSpPr>
            <p:cNvPr id="14" name="Oval 4"/>
            <p:cNvSpPr>
              <a:spLocks noChangeArrowheads="1"/>
            </p:cNvSpPr>
            <p:nvPr/>
          </p:nvSpPr>
          <p:spPr bwMode="auto">
            <a:xfrm>
              <a:off x="1632" y="1920"/>
              <a:ext cx="1440" cy="1440"/>
            </a:xfrm>
            <a:prstGeom prst="ellipse">
              <a:avLst/>
            </a:prstGeom>
            <a:solidFill>
              <a:srgbClr val="800080">
                <a:alpha val="38823"/>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dirty="0"/>
            </a:p>
          </p:txBody>
        </p:sp>
        <p:sp>
          <p:nvSpPr>
            <p:cNvPr id="15" name="Oval 5"/>
            <p:cNvSpPr>
              <a:spLocks noChangeArrowheads="1"/>
            </p:cNvSpPr>
            <p:nvPr/>
          </p:nvSpPr>
          <p:spPr bwMode="auto">
            <a:xfrm>
              <a:off x="2064" y="2688"/>
              <a:ext cx="1440" cy="1440"/>
            </a:xfrm>
            <a:prstGeom prst="ellipse">
              <a:avLst/>
            </a:prstGeom>
            <a:solidFill>
              <a:srgbClr val="FF6600">
                <a:alpha val="38823"/>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9pPr>
            </a:lstStyle>
            <a:p>
              <a:pPr algn="ctr" eaLnBrk="1" hangingPunct="1">
                <a:spcBef>
                  <a:spcPct val="0"/>
                </a:spcBef>
                <a:buClrTx/>
                <a:buFontTx/>
                <a:buNone/>
              </a:pPr>
              <a:endParaRPr lang="en-US" altLang="en-US" sz="1800" dirty="0"/>
            </a:p>
          </p:txBody>
        </p:sp>
        <p:sp>
          <p:nvSpPr>
            <p:cNvPr id="16" name="Oval 6"/>
            <p:cNvSpPr>
              <a:spLocks noChangeArrowheads="1"/>
            </p:cNvSpPr>
            <p:nvPr/>
          </p:nvSpPr>
          <p:spPr bwMode="auto">
            <a:xfrm>
              <a:off x="2544" y="1920"/>
              <a:ext cx="1440" cy="1440"/>
            </a:xfrm>
            <a:prstGeom prst="ellipse">
              <a:avLst/>
            </a:prstGeom>
            <a:solidFill>
              <a:srgbClr val="339966">
                <a:alpha val="38823"/>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dirty="0"/>
            </a:p>
          </p:txBody>
        </p:sp>
        <p:sp>
          <p:nvSpPr>
            <p:cNvPr id="17" name="Text Box 8"/>
            <p:cNvSpPr txBox="1">
              <a:spLocks noChangeArrowheads="1"/>
            </p:cNvSpPr>
            <p:nvPr/>
          </p:nvSpPr>
          <p:spPr bwMode="auto">
            <a:xfrm>
              <a:off x="1630" y="2375"/>
              <a:ext cx="1056" cy="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9pPr>
            </a:lstStyle>
            <a:p>
              <a:pPr algn="ctr" eaLnBrk="1" hangingPunct="1">
                <a:lnSpc>
                  <a:spcPct val="70000"/>
                </a:lnSpc>
                <a:spcBef>
                  <a:spcPct val="35000"/>
                </a:spcBef>
                <a:buClrTx/>
                <a:buFontTx/>
                <a:buNone/>
              </a:pPr>
              <a:r>
                <a:rPr lang="en-US" altLang="en-US" sz="1800" dirty="0">
                  <a:solidFill>
                    <a:schemeClr val="bg1"/>
                  </a:solidFill>
                </a:rPr>
                <a:t>New Product</a:t>
              </a:r>
            </a:p>
            <a:p>
              <a:pPr algn="ctr" eaLnBrk="1" hangingPunct="1">
                <a:lnSpc>
                  <a:spcPct val="70000"/>
                </a:lnSpc>
                <a:spcBef>
                  <a:spcPct val="35000"/>
                </a:spcBef>
                <a:buClrTx/>
                <a:buFontTx/>
                <a:buNone/>
              </a:pPr>
              <a:r>
                <a:rPr lang="en-US" altLang="en-US" sz="1800" dirty="0">
                  <a:solidFill>
                    <a:schemeClr val="bg1"/>
                  </a:solidFill>
                </a:rPr>
                <a:t>Development</a:t>
              </a:r>
            </a:p>
          </p:txBody>
        </p:sp>
        <p:sp>
          <p:nvSpPr>
            <p:cNvPr id="19" name="Text Box 9"/>
            <p:cNvSpPr txBox="1">
              <a:spLocks noChangeArrowheads="1"/>
            </p:cNvSpPr>
            <p:nvPr/>
          </p:nvSpPr>
          <p:spPr bwMode="auto">
            <a:xfrm>
              <a:off x="2976" y="2400"/>
              <a:ext cx="1056" cy="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9pPr>
            </a:lstStyle>
            <a:p>
              <a:pPr algn="ctr" eaLnBrk="1" hangingPunct="1">
                <a:lnSpc>
                  <a:spcPct val="70000"/>
                </a:lnSpc>
                <a:spcBef>
                  <a:spcPct val="35000"/>
                </a:spcBef>
                <a:buClrTx/>
                <a:buFontTx/>
                <a:buNone/>
              </a:pPr>
              <a:r>
                <a:rPr lang="en-US" altLang="en-US" sz="1800" dirty="0">
                  <a:solidFill>
                    <a:schemeClr val="bg1"/>
                  </a:solidFill>
                </a:rPr>
                <a:t>Machines &amp;</a:t>
              </a:r>
            </a:p>
            <a:p>
              <a:pPr algn="ctr" eaLnBrk="1" hangingPunct="1">
                <a:lnSpc>
                  <a:spcPct val="70000"/>
                </a:lnSpc>
                <a:spcBef>
                  <a:spcPct val="35000"/>
                </a:spcBef>
                <a:buClrTx/>
                <a:buFontTx/>
                <a:buNone/>
              </a:pPr>
              <a:r>
                <a:rPr lang="en-US" altLang="en-US" sz="1800" dirty="0">
                  <a:solidFill>
                    <a:schemeClr val="bg1"/>
                  </a:solidFill>
                </a:rPr>
                <a:t>Processing</a:t>
              </a:r>
            </a:p>
          </p:txBody>
        </p:sp>
        <p:sp>
          <p:nvSpPr>
            <p:cNvPr id="20" name="Text Box 10"/>
            <p:cNvSpPr txBox="1">
              <a:spLocks noChangeArrowheads="1"/>
            </p:cNvSpPr>
            <p:nvPr/>
          </p:nvSpPr>
          <p:spPr bwMode="auto">
            <a:xfrm>
              <a:off x="2256" y="3408"/>
              <a:ext cx="1056" cy="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9pPr>
            </a:lstStyle>
            <a:p>
              <a:pPr algn="ctr" eaLnBrk="1" hangingPunct="1">
                <a:lnSpc>
                  <a:spcPct val="70000"/>
                </a:lnSpc>
                <a:spcBef>
                  <a:spcPct val="35000"/>
                </a:spcBef>
                <a:buClrTx/>
                <a:buFontTx/>
                <a:buNone/>
              </a:pPr>
              <a:r>
                <a:rPr lang="en-US" altLang="en-US" sz="1800" dirty="0">
                  <a:solidFill>
                    <a:schemeClr val="bg1"/>
                  </a:solidFill>
                </a:rPr>
                <a:t>Tool &amp; Die</a:t>
              </a:r>
            </a:p>
            <a:p>
              <a:pPr algn="ctr" eaLnBrk="1" hangingPunct="1">
                <a:lnSpc>
                  <a:spcPct val="70000"/>
                </a:lnSpc>
                <a:spcBef>
                  <a:spcPct val="35000"/>
                </a:spcBef>
                <a:buClrTx/>
                <a:buFontTx/>
                <a:buNone/>
              </a:pPr>
              <a:r>
                <a:rPr lang="en-US" altLang="en-US" sz="1800" dirty="0">
                  <a:solidFill>
                    <a:schemeClr val="bg1"/>
                  </a:solidFill>
                </a:rPr>
                <a:t>Design</a:t>
              </a:r>
            </a:p>
          </p:txBody>
        </p:sp>
      </p:grpSp>
    </p:spTree>
    <p:extLst>
      <p:ext uri="{BB962C8B-B14F-4D97-AF65-F5344CB8AC3E}">
        <p14:creationId xmlns:p14="http://schemas.microsoft.com/office/powerpoint/2010/main" val="8619638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10"/>
          <p:cNvSpPr>
            <a:spLocks noGrp="1"/>
          </p:cNvSpPr>
          <p:nvPr>
            <p:ph type="ftr" sz="quarter" idx="11"/>
          </p:nvPr>
        </p:nvSpPr>
        <p:spPr>
          <a:xfrm>
            <a:off x="-914400" y="6356350"/>
            <a:ext cx="2895600" cy="365125"/>
          </a:xfrm>
        </p:spPr>
        <p:txBody>
          <a:bodyPr/>
          <a:lstStyle/>
          <a:p>
            <a:r>
              <a:rPr lang="en-US" dirty="0" smtClean="0">
                <a:solidFill>
                  <a:schemeClr val="accent1">
                    <a:lumMod val="75000"/>
                  </a:schemeClr>
                </a:solidFill>
              </a:rPr>
              <a:t>Allied India  </a:t>
            </a:r>
            <a:endParaRPr lang="en-US" dirty="0">
              <a:solidFill>
                <a:schemeClr val="accent1">
                  <a:lumMod val="75000"/>
                </a:schemeClr>
              </a:solidFill>
            </a:endParaRPr>
          </a:p>
        </p:txBody>
      </p:sp>
      <p:sp>
        <p:nvSpPr>
          <p:cNvPr id="12" name="Slide Number Placeholder 11"/>
          <p:cNvSpPr>
            <a:spLocks noGrp="1"/>
          </p:cNvSpPr>
          <p:nvPr>
            <p:ph type="sldNum" sz="quarter" idx="12"/>
          </p:nvPr>
        </p:nvSpPr>
        <p:spPr/>
        <p:txBody>
          <a:bodyPr/>
          <a:lstStyle/>
          <a:p>
            <a:fld id="{B6F15528-21DE-4FAA-801E-634DDDAF4B2B}" type="slidenum">
              <a:rPr lang="en-US" smtClean="0"/>
              <a:pPr/>
              <a:t>9</a:t>
            </a:fld>
            <a:endParaRPr lang="en-US" dirty="0"/>
          </a:p>
        </p:txBody>
      </p:sp>
      <p:cxnSp>
        <p:nvCxnSpPr>
          <p:cNvPr id="18" name="Straight Connector 17"/>
          <p:cNvCxnSpPr/>
          <p:nvPr/>
        </p:nvCxnSpPr>
        <p:spPr>
          <a:xfrm>
            <a:off x="182880" y="762000"/>
            <a:ext cx="880872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52400" y="6248400"/>
            <a:ext cx="880872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7" name="Rectangle 2"/>
          <p:cNvSpPr txBox="1">
            <a:spLocks/>
          </p:cNvSpPr>
          <p:nvPr/>
        </p:nvSpPr>
        <p:spPr>
          <a:xfrm>
            <a:off x="63500" y="76200"/>
            <a:ext cx="8775700" cy="7223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solidFill>
                  <a:srgbClr val="4F81BD">
                    <a:lumMod val="75000"/>
                  </a:srgbClr>
                </a:solidFill>
              </a:rPr>
              <a:t>MANUFACTURING FOCUS</a:t>
            </a:r>
          </a:p>
        </p:txBody>
      </p:sp>
      <p:sp>
        <p:nvSpPr>
          <p:cNvPr id="8" name="Rectangle 2"/>
          <p:cNvSpPr txBox="1">
            <a:spLocks/>
          </p:cNvSpPr>
          <p:nvPr/>
        </p:nvSpPr>
        <p:spPr>
          <a:xfrm>
            <a:off x="1219200" y="6203950"/>
            <a:ext cx="7086600" cy="5778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4F81BD">
                    <a:lumMod val="75000"/>
                  </a:srgbClr>
                </a:solidFill>
              </a:rPr>
              <a:t>Listen, Listen, Listen…Our Customer Needs &amp; Requirements</a:t>
            </a:r>
          </a:p>
        </p:txBody>
      </p:sp>
      <p:pic>
        <p:nvPicPr>
          <p:cNvPr id="14" name="Picture 6" descr="Wall Mount"/>
          <p:cNvPicPr>
            <a:picLocks noChangeAspect="1" noChangeArrowheads="1"/>
          </p:cNvPicPr>
          <p:nvPr/>
        </p:nvPicPr>
        <p:blipFill>
          <a:blip r:embed="rId3">
            <a:extLst>
              <a:ext uri="{28A0092B-C50C-407E-A947-70E740481C1C}">
                <a14:useLocalDpi xmlns:a14="http://schemas.microsoft.com/office/drawing/2010/main" val="0"/>
              </a:ext>
            </a:extLst>
          </a:blip>
          <a:srcRect t="30138" b="12587"/>
          <a:stretch>
            <a:fillRect/>
          </a:stretch>
        </p:blipFill>
        <p:spPr bwMode="auto">
          <a:xfrm>
            <a:off x="854991" y="3822701"/>
            <a:ext cx="2635250" cy="205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0" descr="Free Stand Single"/>
          <p:cNvPicPr>
            <a:picLocks noChangeAspect="1" noChangeArrowheads="1"/>
          </p:cNvPicPr>
          <p:nvPr/>
        </p:nvPicPr>
        <p:blipFill>
          <a:blip r:embed="rId4">
            <a:extLst>
              <a:ext uri="{28A0092B-C50C-407E-A947-70E740481C1C}">
                <a14:useLocalDpi xmlns:a14="http://schemas.microsoft.com/office/drawing/2010/main" val="0"/>
              </a:ext>
            </a:extLst>
          </a:blip>
          <a:srcRect l="22223" t="14337" b="5997"/>
          <a:stretch>
            <a:fillRect/>
          </a:stretch>
        </p:blipFill>
        <p:spPr bwMode="auto">
          <a:xfrm>
            <a:off x="5943600" y="3814763"/>
            <a:ext cx="1171575" cy="206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1" descr="Free Stand Double"/>
          <p:cNvPicPr>
            <a:picLocks noChangeAspect="1" noChangeArrowheads="1"/>
          </p:cNvPicPr>
          <p:nvPr/>
        </p:nvPicPr>
        <p:blipFill>
          <a:blip r:embed="rId5">
            <a:extLst>
              <a:ext uri="{28A0092B-C50C-407E-A947-70E740481C1C}">
                <a14:useLocalDpi xmlns:a14="http://schemas.microsoft.com/office/drawing/2010/main" val="0"/>
              </a:ext>
            </a:extLst>
          </a:blip>
          <a:srcRect l="8333" t="11086" r="5556" b="7622"/>
          <a:stretch>
            <a:fillRect/>
          </a:stretch>
        </p:blipFill>
        <p:spPr bwMode="auto">
          <a:xfrm>
            <a:off x="7162800" y="3803650"/>
            <a:ext cx="1258888" cy="2063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9" descr="JIC Raised Cover"/>
          <p:cNvPicPr>
            <a:picLocks noChangeAspect="1" noChangeArrowheads="1"/>
          </p:cNvPicPr>
          <p:nvPr/>
        </p:nvPicPr>
        <p:blipFill>
          <a:blip r:embed="rId6">
            <a:extLst>
              <a:ext uri="{28A0092B-C50C-407E-A947-70E740481C1C}">
                <a14:useLocalDpi xmlns:a14="http://schemas.microsoft.com/office/drawing/2010/main" val="0"/>
              </a:ext>
            </a:extLst>
          </a:blip>
          <a:srcRect l="-33667" t="35477" r="4333" b="20177"/>
          <a:stretch>
            <a:fillRect/>
          </a:stretch>
        </p:blipFill>
        <p:spPr bwMode="auto">
          <a:xfrm>
            <a:off x="5002212" y="1219200"/>
            <a:ext cx="3101975" cy="169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7599" y="1168399"/>
            <a:ext cx="2344738" cy="1671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Lst>
        </p:spPr>
      </p:pic>
      <p:sp>
        <p:nvSpPr>
          <p:cNvPr id="20" name="Rectangle 12"/>
          <p:cNvSpPr>
            <a:spLocks noChangeArrowheads="1"/>
          </p:cNvSpPr>
          <p:nvPr/>
        </p:nvSpPr>
        <p:spPr bwMode="auto">
          <a:xfrm>
            <a:off x="838200" y="2819400"/>
            <a:ext cx="2667000" cy="3698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p>
            <a:pPr lvl="1"/>
            <a:r>
              <a:rPr lang="en-US" altLang="en-US" sz="2200" b="1" dirty="0">
                <a:solidFill>
                  <a:schemeClr val="accent1">
                    <a:lumMod val="75000"/>
                  </a:schemeClr>
                </a:solidFill>
              </a:rPr>
              <a:t>Control </a:t>
            </a:r>
            <a:r>
              <a:rPr lang="en-US" altLang="en-US" sz="2200" b="1" dirty="0" smtClean="0">
                <a:solidFill>
                  <a:schemeClr val="accent1">
                    <a:lumMod val="75000"/>
                  </a:schemeClr>
                </a:solidFill>
              </a:rPr>
              <a:t>Series</a:t>
            </a:r>
            <a:endParaRPr lang="en-US" altLang="en-US" sz="2200" b="1" dirty="0">
              <a:solidFill>
                <a:schemeClr val="accent1">
                  <a:lumMod val="75000"/>
                </a:schemeClr>
              </a:solidFill>
            </a:endParaRPr>
          </a:p>
        </p:txBody>
      </p:sp>
      <p:sp>
        <p:nvSpPr>
          <p:cNvPr id="25" name="Rectangle 14"/>
          <p:cNvSpPr>
            <a:spLocks noChangeArrowheads="1"/>
          </p:cNvSpPr>
          <p:nvPr/>
        </p:nvSpPr>
        <p:spPr bwMode="auto">
          <a:xfrm>
            <a:off x="533399" y="5638800"/>
            <a:ext cx="3554413" cy="76944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p>
            <a:pPr lvl="1"/>
            <a:r>
              <a:rPr lang="en-US" altLang="en-US" sz="2200" b="1" dirty="0">
                <a:solidFill>
                  <a:schemeClr val="accent1">
                    <a:lumMod val="75000"/>
                  </a:schemeClr>
                </a:solidFill>
              </a:rPr>
              <a:t>Empire </a:t>
            </a:r>
            <a:r>
              <a:rPr lang="en-US" altLang="en-US" sz="2200" b="1" dirty="0" err="1">
                <a:solidFill>
                  <a:schemeClr val="accent1">
                    <a:lumMod val="75000"/>
                  </a:schemeClr>
                </a:solidFill>
              </a:rPr>
              <a:t>Wallmount</a:t>
            </a:r>
            <a:endParaRPr lang="en-US" altLang="en-US" sz="2200" b="1" dirty="0">
              <a:solidFill>
                <a:schemeClr val="accent1">
                  <a:lumMod val="75000"/>
                </a:schemeClr>
              </a:solidFill>
            </a:endParaRPr>
          </a:p>
        </p:txBody>
      </p:sp>
      <p:sp>
        <p:nvSpPr>
          <p:cNvPr id="28" name="Rectangle 15"/>
          <p:cNvSpPr>
            <a:spLocks noChangeArrowheads="1"/>
          </p:cNvSpPr>
          <p:nvPr/>
        </p:nvSpPr>
        <p:spPr bwMode="auto">
          <a:xfrm>
            <a:off x="5715000" y="5631359"/>
            <a:ext cx="4141787" cy="76944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p>
            <a:pPr lvl="1"/>
            <a:r>
              <a:rPr lang="en-US" altLang="en-US" sz="2200" b="1" dirty="0">
                <a:solidFill>
                  <a:schemeClr val="accent1">
                    <a:lumMod val="75000"/>
                  </a:schemeClr>
                </a:solidFill>
              </a:rPr>
              <a:t>Empire Free Standing</a:t>
            </a:r>
          </a:p>
        </p:txBody>
      </p:sp>
      <p:sp>
        <p:nvSpPr>
          <p:cNvPr id="29" name="Rectangle 13"/>
          <p:cNvSpPr>
            <a:spLocks noChangeArrowheads="1"/>
          </p:cNvSpPr>
          <p:nvPr/>
        </p:nvSpPr>
        <p:spPr bwMode="auto">
          <a:xfrm>
            <a:off x="6172200" y="2819400"/>
            <a:ext cx="2667000" cy="4308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p>
            <a:pPr lvl="1"/>
            <a:r>
              <a:rPr lang="en-US" altLang="en-US" sz="2200" b="1" dirty="0">
                <a:solidFill>
                  <a:schemeClr val="accent1">
                    <a:lumMod val="75000"/>
                  </a:schemeClr>
                </a:solidFill>
              </a:rPr>
              <a:t>JIC Series</a:t>
            </a:r>
          </a:p>
        </p:txBody>
      </p:sp>
    </p:spTree>
    <p:extLst>
      <p:ext uri="{BB962C8B-B14F-4D97-AF65-F5344CB8AC3E}">
        <p14:creationId xmlns:p14="http://schemas.microsoft.com/office/powerpoint/2010/main" val="185896464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E1DtQWfonUaIYWHDfFMF1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E1DtQWfonUaIYWHDfFMF1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E1DtQWfonUaIYWHDfFMF1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E1DtQWfonUaIYWHDfFMF1g"/>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9733</TotalTime>
  <Words>533</Words>
  <Application>Microsoft Office PowerPoint</Application>
  <PresentationFormat>On-screen Show (4:3)</PresentationFormat>
  <Paragraphs>160</Paragraphs>
  <Slides>12</Slides>
  <Notes>12</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12</vt:i4>
      </vt:variant>
    </vt:vector>
  </HeadingPairs>
  <TitlesOfParts>
    <vt:vector size="18" baseType="lpstr">
      <vt:lpstr>MS PGothic</vt:lpstr>
      <vt:lpstr>Arial</vt:lpstr>
      <vt:lpstr>Calibri</vt:lpstr>
      <vt:lpstr>Calibri Light</vt:lpstr>
      <vt:lpstr>Office Theme</vt:lpstr>
      <vt:lpstr>Photo Editor Photo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Sanjeev</dc:creator>
  <cp:keywords>Allied</cp:keywords>
  <cp:lastModifiedBy>Sanjeev Gambhir</cp:lastModifiedBy>
  <cp:revision>687</cp:revision>
  <cp:lastPrinted>2014-04-08T16:15:42Z</cp:lastPrinted>
  <dcterms:created xsi:type="dcterms:W3CDTF">2006-08-16T00:00:00Z</dcterms:created>
  <dcterms:modified xsi:type="dcterms:W3CDTF">2015-03-04T17:20:20Z</dcterms:modified>
</cp:coreProperties>
</file>